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27.svg" ContentType="image/svg+xml"/>
  <Override PartName="/ppt/media/image3.svg" ContentType="image/svg+xml"/>
  <Override PartName="/ppt/media/image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2" r:id="rId4"/>
    <p:sldMasterId id="2147483666" r:id="rId5"/>
    <p:sldMasterId id="2147483668" r:id="rId6"/>
    <p:sldMasterId id="2147483671" r:id="rId7"/>
    <p:sldMasterId id="2147483690" r:id="rId8"/>
    <p:sldMasterId id="2147483692" r:id="rId9"/>
    <p:sldMasterId id="2147483695" r:id="rId10"/>
    <p:sldMasterId id="2147483698" r:id="rId11"/>
    <p:sldMasterId id="2147483702" r:id="rId12"/>
    <p:sldMasterId id="2147483706" r:id="rId13"/>
    <p:sldMasterId id="2147483710" r:id="rId14"/>
    <p:sldMasterId id="2147483714" r:id="rId15"/>
    <p:sldMasterId id="2147483718" r:id="rId16"/>
    <p:sldMasterId id="2147483722" r:id="rId17"/>
    <p:sldMasterId id="2147483726" r:id="rId18"/>
    <p:sldMasterId id="2147483730" r:id="rId19"/>
    <p:sldMasterId id="2147483734" r:id="rId20"/>
    <p:sldMasterId id="2147483738" r:id="rId21"/>
    <p:sldMasterId id="2147483742" r:id="rId22"/>
  </p:sldMasterIdLst>
  <p:notesMasterIdLst>
    <p:notesMasterId r:id="rId56"/>
  </p:notesMasterIdLst>
  <p:handoutMasterIdLst>
    <p:handoutMasterId r:id="rId198"/>
  </p:handoutMasterIdLst>
  <p:sldIdLst>
    <p:sldId id="2067" r:id="rId23"/>
    <p:sldId id="2068" r:id="rId24"/>
    <p:sldId id="2231" r:id="rId25"/>
    <p:sldId id="2132" r:id="rId26"/>
    <p:sldId id="2135" r:id="rId27"/>
    <p:sldId id="2134" r:id="rId28"/>
    <p:sldId id="2133" r:id="rId29"/>
    <p:sldId id="2136" r:id="rId30"/>
    <p:sldId id="2137" r:id="rId31"/>
    <p:sldId id="2139" r:id="rId32"/>
    <p:sldId id="2140" r:id="rId33"/>
    <p:sldId id="2141" r:id="rId34"/>
    <p:sldId id="2142" r:id="rId35"/>
    <p:sldId id="2232" r:id="rId36"/>
    <p:sldId id="2143" r:id="rId37"/>
    <p:sldId id="2144" r:id="rId38"/>
    <p:sldId id="2145" r:id="rId39"/>
    <p:sldId id="2146" r:id="rId40"/>
    <p:sldId id="2147" r:id="rId41"/>
    <p:sldId id="2111" r:id="rId42"/>
    <p:sldId id="2148" r:id="rId43"/>
    <p:sldId id="2233" r:id="rId44"/>
    <p:sldId id="2398" r:id="rId45"/>
    <p:sldId id="2149" r:id="rId46"/>
    <p:sldId id="2395" r:id="rId47"/>
    <p:sldId id="2396" r:id="rId48"/>
    <p:sldId id="2397" r:id="rId49"/>
    <p:sldId id="2151" r:id="rId50"/>
    <p:sldId id="2506" r:id="rId51"/>
    <p:sldId id="2507" r:id="rId52"/>
    <p:sldId id="2505" r:id="rId53"/>
    <p:sldId id="2508" r:id="rId54"/>
    <p:sldId id="2509" r:id="rId55"/>
    <p:sldId id="2573" r:id="rId57"/>
    <p:sldId id="2574" r:id="rId58"/>
    <p:sldId id="2575" r:id="rId59"/>
    <p:sldId id="2576" r:id="rId60"/>
    <p:sldId id="2577" r:id="rId61"/>
    <p:sldId id="2578" r:id="rId62"/>
    <p:sldId id="2579" r:id="rId63"/>
    <p:sldId id="2580" r:id="rId64"/>
    <p:sldId id="2581" r:id="rId65"/>
    <p:sldId id="2582" r:id="rId66"/>
    <p:sldId id="2583" r:id="rId67"/>
    <p:sldId id="2584" r:id="rId68"/>
    <p:sldId id="2349" r:id="rId69"/>
    <p:sldId id="2585" r:id="rId70"/>
    <p:sldId id="2607" r:id="rId71"/>
    <p:sldId id="2608" r:id="rId72"/>
    <p:sldId id="2609" r:id="rId73"/>
    <p:sldId id="2610" r:id="rId74"/>
    <p:sldId id="2611" r:id="rId75"/>
    <p:sldId id="2612" r:id="rId76"/>
    <p:sldId id="2613" r:id="rId77"/>
    <p:sldId id="2614" r:id="rId78"/>
    <p:sldId id="2615" r:id="rId79"/>
    <p:sldId id="2586" r:id="rId80"/>
    <p:sldId id="2587" r:id="rId81"/>
    <p:sldId id="2588" r:id="rId82"/>
    <p:sldId id="2589" r:id="rId83"/>
    <p:sldId id="2590" r:id="rId84"/>
    <p:sldId id="2591" r:id="rId85"/>
    <p:sldId id="2592" r:id="rId86"/>
    <p:sldId id="2593" r:id="rId87"/>
    <p:sldId id="2594" r:id="rId88"/>
    <p:sldId id="2595" r:id="rId89"/>
    <p:sldId id="2596" r:id="rId90"/>
    <p:sldId id="2597" r:id="rId91"/>
    <p:sldId id="2598" r:id="rId92"/>
    <p:sldId id="2599" r:id="rId93"/>
    <p:sldId id="2600" r:id="rId94"/>
    <p:sldId id="2601" r:id="rId95"/>
    <p:sldId id="2602" r:id="rId96"/>
    <p:sldId id="2603" r:id="rId97"/>
    <p:sldId id="2604" r:id="rId98"/>
    <p:sldId id="2605" r:id="rId99"/>
    <p:sldId id="2466" r:id="rId100"/>
    <p:sldId id="2467" r:id="rId101"/>
    <p:sldId id="2675" r:id="rId102"/>
    <p:sldId id="2676" r:id="rId103"/>
    <p:sldId id="2677" r:id="rId104"/>
    <p:sldId id="2678" r:id="rId105"/>
    <p:sldId id="2679" r:id="rId106"/>
    <p:sldId id="2759" r:id="rId107"/>
    <p:sldId id="2468" r:id="rId108"/>
    <p:sldId id="2472" r:id="rId109"/>
    <p:sldId id="2473" r:id="rId110"/>
    <p:sldId id="2474" r:id="rId111"/>
    <p:sldId id="2475" r:id="rId112"/>
    <p:sldId id="2476" r:id="rId113"/>
    <p:sldId id="2477" r:id="rId114"/>
    <p:sldId id="2478" r:id="rId115"/>
    <p:sldId id="2479" r:id="rId116"/>
    <p:sldId id="2680" r:id="rId117"/>
    <p:sldId id="2480" r:id="rId118"/>
    <p:sldId id="2758" r:id="rId119"/>
    <p:sldId id="2760" r:id="rId120"/>
    <p:sldId id="2681" r:id="rId121"/>
    <p:sldId id="2682" r:id="rId122"/>
    <p:sldId id="2909" r:id="rId123"/>
    <p:sldId id="2910" r:id="rId124"/>
    <p:sldId id="2684" r:id="rId125"/>
    <p:sldId id="2685" r:id="rId126"/>
    <p:sldId id="2761" r:id="rId127"/>
    <p:sldId id="2813" r:id="rId128"/>
    <p:sldId id="2814" r:id="rId129"/>
    <p:sldId id="2815" r:id="rId130"/>
    <p:sldId id="2816" r:id="rId131"/>
    <p:sldId id="2817" r:id="rId132"/>
    <p:sldId id="2686" r:id="rId133"/>
    <p:sldId id="2687" r:id="rId134"/>
    <p:sldId id="2688" r:id="rId135"/>
    <p:sldId id="2725" r:id="rId136"/>
    <p:sldId id="2726" r:id="rId137"/>
    <p:sldId id="2727" r:id="rId138"/>
    <p:sldId id="2728" r:id="rId139"/>
    <p:sldId id="2729" r:id="rId140"/>
    <p:sldId id="2730" r:id="rId141"/>
    <p:sldId id="2979" r:id="rId142"/>
    <p:sldId id="2980" r:id="rId143"/>
    <p:sldId id="2981" r:id="rId144"/>
    <p:sldId id="2982" r:id="rId145"/>
    <p:sldId id="2983" r:id="rId146"/>
    <p:sldId id="2296" r:id="rId147"/>
    <p:sldId id="2465" r:id="rId148"/>
    <p:sldId id="2152" r:id="rId149"/>
    <p:sldId id="2153" r:id="rId150"/>
    <p:sldId id="2154" r:id="rId151"/>
    <p:sldId id="2155" r:id="rId152"/>
    <p:sldId id="2156" r:id="rId153"/>
    <p:sldId id="2157" r:id="rId154"/>
    <p:sldId id="2158" r:id="rId155"/>
    <p:sldId id="2159" r:id="rId156"/>
    <p:sldId id="2160" r:id="rId157"/>
    <p:sldId id="2161" r:id="rId158"/>
    <p:sldId id="2162" r:id="rId159"/>
    <p:sldId id="2163" r:id="rId160"/>
    <p:sldId id="2164" r:id="rId161"/>
    <p:sldId id="2165" r:id="rId162"/>
    <p:sldId id="2166" r:id="rId163"/>
    <p:sldId id="2167" r:id="rId164"/>
    <p:sldId id="2168" r:id="rId165"/>
    <p:sldId id="2169" r:id="rId166"/>
    <p:sldId id="2170" r:id="rId167"/>
    <p:sldId id="2171" r:id="rId168"/>
    <p:sldId id="2172" r:id="rId169"/>
    <p:sldId id="2881" r:id="rId170"/>
    <p:sldId id="2882" r:id="rId171"/>
    <p:sldId id="2884" r:id="rId172"/>
    <p:sldId id="2885" r:id="rId173"/>
    <p:sldId id="2886" r:id="rId174"/>
    <p:sldId id="2887" r:id="rId175"/>
    <p:sldId id="2888" r:id="rId176"/>
    <p:sldId id="2889" r:id="rId177"/>
    <p:sldId id="2890" r:id="rId178"/>
    <p:sldId id="2891" r:id="rId179"/>
    <p:sldId id="2892" r:id="rId180"/>
    <p:sldId id="2893" r:id="rId181"/>
    <p:sldId id="2894" r:id="rId182"/>
    <p:sldId id="2895" r:id="rId183"/>
    <p:sldId id="2896" r:id="rId184"/>
    <p:sldId id="2897" r:id="rId185"/>
    <p:sldId id="2898" r:id="rId186"/>
    <p:sldId id="2899" r:id="rId187"/>
    <p:sldId id="2900" r:id="rId188"/>
    <p:sldId id="2901" r:id="rId189"/>
    <p:sldId id="2902" r:id="rId190"/>
    <p:sldId id="2903" r:id="rId191"/>
    <p:sldId id="2904" r:id="rId192"/>
    <p:sldId id="2905" r:id="rId193"/>
    <p:sldId id="2907" r:id="rId194"/>
    <p:sldId id="2906" r:id="rId195"/>
    <p:sldId id="2908" r:id="rId196"/>
    <p:sldId id="2482" r:id="rId197"/>
  </p:sldIdLst>
  <p:sldSz cx="12192000" cy="6858000"/>
  <p:notesSz cx="6858000" cy="9144000"/>
  <p:custDataLst>
    <p:tags r:id="rId2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6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652"/>
    <a:srgbClr val="1495B0"/>
    <a:srgbClr val="4100BB"/>
    <a:srgbClr val="FFFFFF"/>
    <a:srgbClr val="AD2A26"/>
    <a:srgbClr val="AD2B26"/>
    <a:srgbClr val="49504F"/>
    <a:srgbClr val="B60206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 showGuides="1">
      <p:cViewPr varScale="1">
        <p:scale>
          <a:sx n="93" d="100"/>
          <a:sy n="93" d="100"/>
        </p:scale>
        <p:origin x="216" y="520"/>
      </p:cViewPr>
      <p:guideLst>
        <p:guide orient="horz" pos="592"/>
        <p:guide pos="36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76.xml"/><Relationship Id="rId98" Type="http://schemas.openxmlformats.org/officeDocument/2006/relationships/slide" Target="slides/slide75.xml"/><Relationship Id="rId97" Type="http://schemas.openxmlformats.org/officeDocument/2006/relationships/slide" Target="slides/slide74.xml"/><Relationship Id="rId96" Type="http://schemas.openxmlformats.org/officeDocument/2006/relationships/slide" Target="slides/slide73.xml"/><Relationship Id="rId95" Type="http://schemas.openxmlformats.org/officeDocument/2006/relationships/slide" Target="slides/slide72.xml"/><Relationship Id="rId94" Type="http://schemas.openxmlformats.org/officeDocument/2006/relationships/slide" Target="slides/slide71.xml"/><Relationship Id="rId93" Type="http://schemas.openxmlformats.org/officeDocument/2006/relationships/slide" Target="slides/slide70.xml"/><Relationship Id="rId92" Type="http://schemas.openxmlformats.org/officeDocument/2006/relationships/slide" Target="slides/slide69.xml"/><Relationship Id="rId91" Type="http://schemas.openxmlformats.org/officeDocument/2006/relationships/slide" Target="slides/slide68.xml"/><Relationship Id="rId90" Type="http://schemas.openxmlformats.org/officeDocument/2006/relationships/slide" Target="slides/slide67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66.xml"/><Relationship Id="rId88" Type="http://schemas.openxmlformats.org/officeDocument/2006/relationships/slide" Target="slides/slide65.xml"/><Relationship Id="rId87" Type="http://schemas.openxmlformats.org/officeDocument/2006/relationships/slide" Target="slides/slide64.xml"/><Relationship Id="rId86" Type="http://schemas.openxmlformats.org/officeDocument/2006/relationships/slide" Target="slides/slide63.xml"/><Relationship Id="rId85" Type="http://schemas.openxmlformats.org/officeDocument/2006/relationships/slide" Target="slides/slide62.xml"/><Relationship Id="rId84" Type="http://schemas.openxmlformats.org/officeDocument/2006/relationships/slide" Target="slides/slide61.xml"/><Relationship Id="rId83" Type="http://schemas.openxmlformats.org/officeDocument/2006/relationships/slide" Target="slides/slide60.xml"/><Relationship Id="rId82" Type="http://schemas.openxmlformats.org/officeDocument/2006/relationships/slide" Target="slides/slide59.xml"/><Relationship Id="rId81" Type="http://schemas.openxmlformats.org/officeDocument/2006/relationships/slide" Target="slides/slide58.xml"/><Relationship Id="rId80" Type="http://schemas.openxmlformats.org/officeDocument/2006/relationships/slide" Target="slides/slide5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56.xml"/><Relationship Id="rId78" Type="http://schemas.openxmlformats.org/officeDocument/2006/relationships/slide" Target="slides/slide55.xml"/><Relationship Id="rId77" Type="http://schemas.openxmlformats.org/officeDocument/2006/relationships/slide" Target="slides/slide54.xml"/><Relationship Id="rId76" Type="http://schemas.openxmlformats.org/officeDocument/2006/relationships/slide" Target="slides/slide53.xml"/><Relationship Id="rId75" Type="http://schemas.openxmlformats.org/officeDocument/2006/relationships/slide" Target="slides/slide52.xml"/><Relationship Id="rId74" Type="http://schemas.openxmlformats.org/officeDocument/2006/relationships/slide" Target="slides/slide51.xml"/><Relationship Id="rId73" Type="http://schemas.openxmlformats.org/officeDocument/2006/relationships/slide" Target="slides/slide50.xml"/><Relationship Id="rId72" Type="http://schemas.openxmlformats.org/officeDocument/2006/relationships/slide" Target="slides/slide49.xml"/><Relationship Id="rId71" Type="http://schemas.openxmlformats.org/officeDocument/2006/relationships/slide" Target="slides/slide48.xml"/><Relationship Id="rId70" Type="http://schemas.openxmlformats.org/officeDocument/2006/relationships/slide" Target="slides/slide4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6.xml"/><Relationship Id="rId68" Type="http://schemas.openxmlformats.org/officeDocument/2006/relationships/slide" Target="slides/slide45.xml"/><Relationship Id="rId67" Type="http://schemas.openxmlformats.org/officeDocument/2006/relationships/slide" Target="slides/slide44.xml"/><Relationship Id="rId66" Type="http://schemas.openxmlformats.org/officeDocument/2006/relationships/slide" Target="slides/slide43.xml"/><Relationship Id="rId65" Type="http://schemas.openxmlformats.org/officeDocument/2006/relationships/slide" Target="slides/slide42.xml"/><Relationship Id="rId64" Type="http://schemas.openxmlformats.org/officeDocument/2006/relationships/slide" Target="slides/slide41.xml"/><Relationship Id="rId63" Type="http://schemas.openxmlformats.org/officeDocument/2006/relationships/slide" Target="slides/slide40.xml"/><Relationship Id="rId62" Type="http://schemas.openxmlformats.org/officeDocument/2006/relationships/slide" Target="slides/slide39.xml"/><Relationship Id="rId61" Type="http://schemas.openxmlformats.org/officeDocument/2006/relationships/slide" Target="slides/slide38.xml"/><Relationship Id="rId60" Type="http://schemas.openxmlformats.org/officeDocument/2006/relationships/slide" Target="slides/slide3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6.xml"/><Relationship Id="rId58" Type="http://schemas.openxmlformats.org/officeDocument/2006/relationships/slide" Target="slides/slide35.xml"/><Relationship Id="rId57" Type="http://schemas.openxmlformats.org/officeDocument/2006/relationships/slide" Target="slides/slide34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33.xml"/><Relationship Id="rId54" Type="http://schemas.openxmlformats.org/officeDocument/2006/relationships/slide" Target="slides/slide32.xml"/><Relationship Id="rId53" Type="http://schemas.openxmlformats.org/officeDocument/2006/relationships/slide" Target="slides/slide31.xml"/><Relationship Id="rId52" Type="http://schemas.openxmlformats.org/officeDocument/2006/relationships/slide" Target="slides/slide30.xml"/><Relationship Id="rId51" Type="http://schemas.openxmlformats.org/officeDocument/2006/relationships/slide" Target="slides/slide29.xml"/><Relationship Id="rId50" Type="http://schemas.openxmlformats.org/officeDocument/2006/relationships/slide" Target="slides/slide2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7.xml"/><Relationship Id="rId48" Type="http://schemas.openxmlformats.org/officeDocument/2006/relationships/slide" Target="slides/slide26.xml"/><Relationship Id="rId47" Type="http://schemas.openxmlformats.org/officeDocument/2006/relationships/slide" Target="slides/slide25.xml"/><Relationship Id="rId46" Type="http://schemas.openxmlformats.org/officeDocument/2006/relationships/slide" Target="slides/slide24.xml"/><Relationship Id="rId45" Type="http://schemas.openxmlformats.org/officeDocument/2006/relationships/slide" Target="slides/slide23.xml"/><Relationship Id="rId44" Type="http://schemas.openxmlformats.org/officeDocument/2006/relationships/slide" Target="slides/slide22.xml"/><Relationship Id="rId43" Type="http://schemas.openxmlformats.org/officeDocument/2006/relationships/slide" Target="slides/slide21.xml"/><Relationship Id="rId42" Type="http://schemas.openxmlformats.org/officeDocument/2006/relationships/slide" Target="slides/slide20.xml"/><Relationship Id="rId41" Type="http://schemas.openxmlformats.org/officeDocument/2006/relationships/slide" Target="slides/slide19.xml"/><Relationship Id="rId40" Type="http://schemas.openxmlformats.org/officeDocument/2006/relationships/slide" Target="slides/slide1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7.xml"/><Relationship Id="rId38" Type="http://schemas.openxmlformats.org/officeDocument/2006/relationships/slide" Target="slides/slide16.xml"/><Relationship Id="rId37" Type="http://schemas.openxmlformats.org/officeDocument/2006/relationships/slide" Target="slides/slide15.xml"/><Relationship Id="rId36" Type="http://schemas.openxmlformats.org/officeDocument/2006/relationships/slide" Target="slides/slide14.xml"/><Relationship Id="rId35" Type="http://schemas.openxmlformats.org/officeDocument/2006/relationships/slide" Target="slides/slide13.xml"/><Relationship Id="rId34" Type="http://schemas.openxmlformats.org/officeDocument/2006/relationships/slide" Target="slides/slide12.xml"/><Relationship Id="rId33" Type="http://schemas.openxmlformats.org/officeDocument/2006/relationships/slide" Target="slides/slide11.xml"/><Relationship Id="rId32" Type="http://schemas.openxmlformats.org/officeDocument/2006/relationships/slide" Target="slides/slide10.xml"/><Relationship Id="rId31" Type="http://schemas.openxmlformats.org/officeDocument/2006/relationships/slide" Target="slides/slide9.xml"/><Relationship Id="rId30" Type="http://schemas.openxmlformats.org/officeDocument/2006/relationships/slide" Target="slides/slide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8" Type="http://schemas.openxmlformats.org/officeDocument/2006/relationships/slide" Target="slides/slide6.xml"/><Relationship Id="rId27" Type="http://schemas.openxmlformats.org/officeDocument/2006/relationships/slide" Target="slides/slide5.xml"/><Relationship Id="rId26" Type="http://schemas.openxmlformats.org/officeDocument/2006/relationships/slide" Target="slides/slide4.xml"/><Relationship Id="rId25" Type="http://schemas.openxmlformats.org/officeDocument/2006/relationships/slide" Target="slides/slide3.xml"/><Relationship Id="rId24" Type="http://schemas.openxmlformats.org/officeDocument/2006/relationships/slide" Target="slides/slide2.xml"/><Relationship Id="rId23" Type="http://schemas.openxmlformats.org/officeDocument/2006/relationships/slide" Target="slides/slide1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3" Type="http://schemas.openxmlformats.org/officeDocument/2006/relationships/tags" Target="tags/tag194.xml"/><Relationship Id="rId202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200" Type="http://schemas.openxmlformats.org/officeDocument/2006/relationships/viewProps" Target="viewProps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9" Type="http://schemas.openxmlformats.org/officeDocument/2006/relationships/presProps" Target="presProps.xml"/><Relationship Id="rId198" Type="http://schemas.openxmlformats.org/officeDocument/2006/relationships/handoutMaster" Target="handoutMasters/handoutMaster1.xml"/><Relationship Id="rId197" Type="http://schemas.openxmlformats.org/officeDocument/2006/relationships/slide" Target="slides/slide174.xml"/><Relationship Id="rId196" Type="http://schemas.openxmlformats.org/officeDocument/2006/relationships/slide" Target="slides/slide173.xml"/><Relationship Id="rId195" Type="http://schemas.openxmlformats.org/officeDocument/2006/relationships/slide" Target="slides/slide172.xml"/><Relationship Id="rId194" Type="http://schemas.openxmlformats.org/officeDocument/2006/relationships/slide" Target="slides/slide171.xml"/><Relationship Id="rId193" Type="http://schemas.openxmlformats.org/officeDocument/2006/relationships/slide" Target="slides/slide170.xml"/><Relationship Id="rId192" Type="http://schemas.openxmlformats.org/officeDocument/2006/relationships/slide" Target="slides/slide169.xml"/><Relationship Id="rId191" Type="http://schemas.openxmlformats.org/officeDocument/2006/relationships/slide" Target="slides/slide168.xml"/><Relationship Id="rId190" Type="http://schemas.openxmlformats.org/officeDocument/2006/relationships/slide" Target="slides/slide167.xml"/><Relationship Id="rId19" Type="http://schemas.openxmlformats.org/officeDocument/2006/relationships/slideMaster" Target="slideMasters/slideMaster18.xml"/><Relationship Id="rId189" Type="http://schemas.openxmlformats.org/officeDocument/2006/relationships/slide" Target="slides/slide166.xml"/><Relationship Id="rId188" Type="http://schemas.openxmlformats.org/officeDocument/2006/relationships/slide" Target="slides/slide165.xml"/><Relationship Id="rId187" Type="http://schemas.openxmlformats.org/officeDocument/2006/relationships/slide" Target="slides/slide164.xml"/><Relationship Id="rId186" Type="http://schemas.openxmlformats.org/officeDocument/2006/relationships/slide" Target="slides/slide163.xml"/><Relationship Id="rId185" Type="http://schemas.openxmlformats.org/officeDocument/2006/relationships/slide" Target="slides/slide162.xml"/><Relationship Id="rId184" Type="http://schemas.openxmlformats.org/officeDocument/2006/relationships/slide" Target="slides/slide161.xml"/><Relationship Id="rId183" Type="http://schemas.openxmlformats.org/officeDocument/2006/relationships/slide" Target="slides/slide160.xml"/><Relationship Id="rId182" Type="http://schemas.openxmlformats.org/officeDocument/2006/relationships/slide" Target="slides/slide159.xml"/><Relationship Id="rId181" Type="http://schemas.openxmlformats.org/officeDocument/2006/relationships/slide" Target="slides/slide158.xml"/><Relationship Id="rId180" Type="http://schemas.openxmlformats.org/officeDocument/2006/relationships/slide" Target="slides/slide157.xml"/><Relationship Id="rId18" Type="http://schemas.openxmlformats.org/officeDocument/2006/relationships/slideMaster" Target="slideMasters/slideMaster17.xml"/><Relationship Id="rId179" Type="http://schemas.openxmlformats.org/officeDocument/2006/relationships/slide" Target="slides/slide156.xml"/><Relationship Id="rId178" Type="http://schemas.openxmlformats.org/officeDocument/2006/relationships/slide" Target="slides/slide155.xml"/><Relationship Id="rId177" Type="http://schemas.openxmlformats.org/officeDocument/2006/relationships/slide" Target="slides/slide154.xml"/><Relationship Id="rId176" Type="http://schemas.openxmlformats.org/officeDocument/2006/relationships/slide" Target="slides/slide153.xml"/><Relationship Id="rId175" Type="http://schemas.openxmlformats.org/officeDocument/2006/relationships/slide" Target="slides/slide152.xml"/><Relationship Id="rId174" Type="http://schemas.openxmlformats.org/officeDocument/2006/relationships/slide" Target="slides/slide151.xml"/><Relationship Id="rId173" Type="http://schemas.openxmlformats.org/officeDocument/2006/relationships/slide" Target="slides/slide150.xml"/><Relationship Id="rId172" Type="http://schemas.openxmlformats.org/officeDocument/2006/relationships/slide" Target="slides/slide149.xml"/><Relationship Id="rId171" Type="http://schemas.openxmlformats.org/officeDocument/2006/relationships/slide" Target="slides/slide148.xml"/><Relationship Id="rId170" Type="http://schemas.openxmlformats.org/officeDocument/2006/relationships/slide" Target="slides/slide147.xml"/><Relationship Id="rId17" Type="http://schemas.openxmlformats.org/officeDocument/2006/relationships/slideMaster" Target="slideMasters/slideMaster16.xml"/><Relationship Id="rId169" Type="http://schemas.openxmlformats.org/officeDocument/2006/relationships/slide" Target="slides/slide146.xml"/><Relationship Id="rId168" Type="http://schemas.openxmlformats.org/officeDocument/2006/relationships/slide" Target="slides/slide145.xml"/><Relationship Id="rId167" Type="http://schemas.openxmlformats.org/officeDocument/2006/relationships/slide" Target="slides/slide144.xml"/><Relationship Id="rId166" Type="http://schemas.openxmlformats.org/officeDocument/2006/relationships/slide" Target="slides/slide143.xml"/><Relationship Id="rId165" Type="http://schemas.openxmlformats.org/officeDocument/2006/relationships/slide" Target="slides/slide142.xml"/><Relationship Id="rId164" Type="http://schemas.openxmlformats.org/officeDocument/2006/relationships/slide" Target="slides/slide141.xml"/><Relationship Id="rId163" Type="http://schemas.openxmlformats.org/officeDocument/2006/relationships/slide" Target="slides/slide140.xml"/><Relationship Id="rId162" Type="http://schemas.openxmlformats.org/officeDocument/2006/relationships/slide" Target="slides/slide139.xml"/><Relationship Id="rId161" Type="http://schemas.openxmlformats.org/officeDocument/2006/relationships/slide" Target="slides/slide138.xml"/><Relationship Id="rId160" Type="http://schemas.openxmlformats.org/officeDocument/2006/relationships/slide" Target="slides/slide137.xml"/><Relationship Id="rId16" Type="http://schemas.openxmlformats.org/officeDocument/2006/relationships/slideMaster" Target="slideMasters/slideMaster15.xml"/><Relationship Id="rId159" Type="http://schemas.openxmlformats.org/officeDocument/2006/relationships/slide" Target="slides/slide136.xml"/><Relationship Id="rId158" Type="http://schemas.openxmlformats.org/officeDocument/2006/relationships/slide" Target="slides/slide135.xml"/><Relationship Id="rId157" Type="http://schemas.openxmlformats.org/officeDocument/2006/relationships/slide" Target="slides/slide134.xml"/><Relationship Id="rId156" Type="http://schemas.openxmlformats.org/officeDocument/2006/relationships/slide" Target="slides/slide133.xml"/><Relationship Id="rId155" Type="http://schemas.openxmlformats.org/officeDocument/2006/relationships/slide" Target="slides/slide132.xml"/><Relationship Id="rId154" Type="http://schemas.openxmlformats.org/officeDocument/2006/relationships/slide" Target="slides/slide131.xml"/><Relationship Id="rId153" Type="http://schemas.openxmlformats.org/officeDocument/2006/relationships/slide" Target="slides/slide130.xml"/><Relationship Id="rId152" Type="http://schemas.openxmlformats.org/officeDocument/2006/relationships/slide" Target="slides/slide129.xml"/><Relationship Id="rId151" Type="http://schemas.openxmlformats.org/officeDocument/2006/relationships/slide" Target="slides/slide128.xml"/><Relationship Id="rId150" Type="http://schemas.openxmlformats.org/officeDocument/2006/relationships/slide" Target="slides/slide127.xml"/><Relationship Id="rId15" Type="http://schemas.openxmlformats.org/officeDocument/2006/relationships/slideMaster" Target="slideMasters/slideMaster14.xml"/><Relationship Id="rId149" Type="http://schemas.openxmlformats.org/officeDocument/2006/relationships/slide" Target="slides/slide126.xml"/><Relationship Id="rId148" Type="http://schemas.openxmlformats.org/officeDocument/2006/relationships/slide" Target="slides/slide125.xml"/><Relationship Id="rId147" Type="http://schemas.openxmlformats.org/officeDocument/2006/relationships/slide" Target="slides/slide124.xml"/><Relationship Id="rId146" Type="http://schemas.openxmlformats.org/officeDocument/2006/relationships/slide" Target="slides/slide123.xml"/><Relationship Id="rId145" Type="http://schemas.openxmlformats.org/officeDocument/2006/relationships/slide" Target="slides/slide122.xml"/><Relationship Id="rId144" Type="http://schemas.openxmlformats.org/officeDocument/2006/relationships/slide" Target="slides/slide121.xml"/><Relationship Id="rId143" Type="http://schemas.openxmlformats.org/officeDocument/2006/relationships/slide" Target="slides/slide120.xml"/><Relationship Id="rId142" Type="http://schemas.openxmlformats.org/officeDocument/2006/relationships/slide" Target="slides/slide119.xml"/><Relationship Id="rId141" Type="http://schemas.openxmlformats.org/officeDocument/2006/relationships/slide" Target="slides/slide118.xml"/><Relationship Id="rId140" Type="http://schemas.openxmlformats.org/officeDocument/2006/relationships/slide" Target="slides/slide117.xml"/><Relationship Id="rId14" Type="http://schemas.openxmlformats.org/officeDocument/2006/relationships/slideMaster" Target="slideMasters/slideMaster13.xml"/><Relationship Id="rId139" Type="http://schemas.openxmlformats.org/officeDocument/2006/relationships/slide" Target="slides/slide116.xml"/><Relationship Id="rId138" Type="http://schemas.openxmlformats.org/officeDocument/2006/relationships/slide" Target="slides/slide115.xml"/><Relationship Id="rId137" Type="http://schemas.openxmlformats.org/officeDocument/2006/relationships/slide" Target="slides/slide114.xml"/><Relationship Id="rId136" Type="http://schemas.openxmlformats.org/officeDocument/2006/relationships/slide" Target="slides/slide113.xml"/><Relationship Id="rId135" Type="http://schemas.openxmlformats.org/officeDocument/2006/relationships/slide" Target="slides/slide112.xml"/><Relationship Id="rId134" Type="http://schemas.openxmlformats.org/officeDocument/2006/relationships/slide" Target="slides/slide111.xml"/><Relationship Id="rId133" Type="http://schemas.openxmlformats.org/officeDocument/2006/relationships/slide" Target="slides/slide110.xml"/><Relationship Id="rId132" Type="http://schemas.openxmlformats.org/officeDocument/2006/relationships/slide" Target="slides/slide109.xml"/><Relationship Id="rId131" Type="http://schemas.openxmlformats.org/officeDocument/2006/relationships/slide" Target="slides/slide108.xml"/><Relationship Id="rId130" Type="http://schemas.openxmlformats.org/officeDocument/2006/relationships/slide" Target="slides/slide107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06.xml"/><Relationship Id="rId128" Type="http://schemas.openxmlformats.org/officeDocument/2006/relationships/slide" Target="slides/slide105.xml"/><Relationship Id="rId127" Type="http://schemas.openxmlformats.org/officeDocument/2006/relationships/slide" Target="slides/slide104.xml"/><Relationship Id="rId126" Type="http://schemas.openxmlformats.org/officeDocument/2006/relationships/slide" Target="slides/slide103.xml"/><Relationship Id="rId125" Type="http://schemas.openxmlformats.org/officeDocument/2006/relationships/slide" Target="slides/slide102.xml"/><Relationship Id="rId124" Type="http://schemas.openxmlformats.org/officeDocument/2006/relationships/slide" Target="slides/slide101.xml"/><Relationship Id="rId123" Type="http://schemas.openxmlformats.org/officeDocument/2006/relationships/slide" Target="slides/slide100.xml"/><Relationship Id="rId122" Type="http://schemas.openxmlformats.org/officeDocument/2006/relationships/slide" Target="slides/slide99.xml"/><Relationship Id="rId121" Type="http://schemas.openxmlformats.org/officeDocument/2006/relationships/slide" Target="slides/slide98.xml"/><Relationship Id="rId120" Type="http://schemas.openxmlformats.org/officeDocument/2006/relationships/slide" Target="slides/slide97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96.xml"/><Relationship Id="rId118" Type="http://schemas.openxmlformats.org/officeDocument/2006/relationships/slide" Target="slides/slide95.xml"/><Relationship Id="rId117" Type="http://schemas.openxmlformats.org/officeDocument/2006/relationships/slide" Target="slides/slide94.xml"/><Relationship Id="rId116" Type="http://schemas.openxmlformats.org/officeDocument/2006/relationships/slide" Target="slides/slide93.xml"/><Relationship Id="rId115" Type="http://schemas.openxmlformats.org/officeDocument/2006/relationships/slide" Target="slides/slide92.xml"/><Relationship Id="rId114" Type="http://schemas.openxmlformats.org/officeDocument/2006/relationships/slide" Target="slides/slide91.xml"/><Relationship Id="rId113" Type="http://schemas.openxmlformats.org/officeDocument/2006/relationships/slide" Target="slides/slide90.xml"/><Relationship Id="rId112" Type="http://schemas.openxmlformats.org/officeDocument/2006/relationships/slide" Target="slides/slide89.xml"/><Relationship Id="rId111" Type="http://schemas.openxmlformats.org/officeDocument/2006/relationships/slide" Target="slides/slide88.xml"/><Relationship Id="rId110" Type="http://schemas.openxmlformats.org/officeDocument/2006/relationships/slide" Target="slides/slide87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86.xml"/><Relationship Id="rId108" Type="http://schemas.openxmlformats.org/officeDocument/2006/relationships/slide" Target="slides/slide85.xml"/><Relationship Id="rId107" Type="http://schemas.openxmlformats.org/officeDocument/2006/relationships/slide" Target="slides/slide84.xml"/><Relationship Id="rId106" Type="http://schemas.openxmlformats.org/officeDocument/2006/relationships/slide" Target="slides/slide83.xml"/><Relationship Id="rId105" Type="http://schemas.openxmlformats.org/officeDocument/2006/relationships/slide" Target="slides/slide82.xml"/><Relationship Id="rId104" Type="http://schemas.openxmlformats.org/officeDocument/2006/relationships/slide" Target="slides/slide81.xml"/><Relationship Id="rId103" Type="http://schemas.openxmlformats.org/officeDocument/2006/relationships/slide" Target="slides/slide80.xml"/><Relationship Id="rId102" Type="http://schemas.openxmlformats.org/officeDocument/2006/relationships/slide" Target="slides/slide79.xml"/><Relationship Id="rId101" Type="http://schemas.openxmlformats.org/officeDocument/2006/relationships/slide" Target="slides/slide78.xml"/><Relationship Id="rId100" Type="http://schemas.openxmlformats.org/officeDocument/2006/relationships/slide" Target="slides/slide77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6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17.xml.rels><?xml version="1.0" encoding="UTF-8" standalone="yes"?>
<Relationships xmlns="http://schemas.openxmlformats.org/package/2006/relationships"><Relationship Id="rId6" Type="http://schemas.openxmlformats.org/officeDocument/2006/relationships/theme" Target="../theme/theme1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6" Type="http://schemas.openxmlformats.org/officeDocument/2006/relationships/theme" Target="../theme/theme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19.xml.rels><?xml version="1.0" encoding="UTF-8" standalone="yes"?>
<Relationships xmlns="http://schemas.openxmlformats.org/package/2006/relationships"><Relationship Id="rId6" Type="http://schemas.openxmlformats.org/officeDocument/2006/relationships/theme" Target="../theme/theme19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6" Type="http://schemas.openxmlformats.org/officeDocument/2006/relationships/theme" Target="../theme/theme2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21.xml.rels><?xml version="1.0" encoding="UTF-8" standalone="yes"?>
<Relationships xmlns="http://schemas.openxmlformats.org/package/2006/relationships"><Relationship Id="rId6" Type="http://schemas.openxmlformats.org/officeDocument/2006/relationships/theme" Target="../theme/theme2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20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28" y="50183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78.png"/><Relationship Id="rId3" Type="http://schemas.openxmlformats.org/officeDocument/2006/relationships/tags" Target="../tags/tag131.xml"/><Relationship Id="rId2" Type="http://schemas.openxmlformats.org/officeDocument/2006/relationships/image" Target="../media/image77.png"/><Relationship Id="rId1" Type="http://schemas.openxmlformats.org/officeDocument/2006/relationships/tags" Target="../tags/tag13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80.png"/><Relationship Id="rId3" Type="http://schemas.openxmlformats.org/officeDocument/2006/relationships/tags" Target="../tags/tag133.xml"/><Relationship Id="rId2" Type="http://schemas.openxmlformats.org/officeDocument/2006/relationships/image" Target="../media/image79.png"/><Relationship Id="rId1" Type="http://schemas.openxmlformats.org/officeDocument/2006/relationships/tags" Target="../tags/tag13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1.png"/><Relationship Id="rId1" Type="http://schemas.openxmlformats.org/officeDocument/2006/relationships/tags" Target="../tags/tag134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83.png"/><Relationship Id="rId3" Type="http://schemas.openxmlformats.org/officeDocument/2006/relationships/tags" Target="../tags/tag136.xml"/><Relationship Id="rId2" Type="http://schemas.openxmlformats.org/officeDocument/2006/relationships/image" Target="../media/image82.png"/><Relationship Id="rId1" Type="http://schemas.openxmlformats.org/officeDocument/2006/relationships/tags" Target="../tags/tag13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3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tags" Target="../tags/tag145.xml"/><Relationship Id="rId4" Type="http://schemas.openxmlformats.org/officeDocument/2006/relationships/image" Target="../media/image85.png"/><Relationship Id="rId3" Type="http://schemas.openxmlformats.org/officeDocument/2006/relationships/tags" Target="../tags/tag144.xml"/><Relationship Id="rId2" Type="http://schemas.openxmlformats.org/officeDocument/2006/relationships/image" Target="../media/image84.png"/><Relationship Id="rId1" Type="http://schemas.openxmlformats.org/officeDocument/2006/relationships/tags" Target="../tags/tag14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46.xml"/><Relationship Id="rId1" Type="http://schemas.openxmlformats.org/officeDocument/2006/relationships/image" Target="../media/image8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9.png"/><Relationship Id="rId1" Type="http://schemas.openxmlformats.org/officeDocument/2006/relationships/tags" Target="../tags/tag14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0.pn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tags" Target="../tags/tag149.xml"/><Relationship Id="rId2" Type="http://schemas.openxmlformats.org/officeDocument/2006/relationships/image" Target="../media/image91.png"/><Relationship Id="rId1" Type="http://schemas.openxmlformats.org/officeDocument/2006/relationships/tags" Target="../tags/tag148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tags" Target="../tags/tag151.xml"/><Relationship Id="rId2" Type="http://schemas.openxmlformats.org/officeDocument/2006/relationships/image" Target="../media/image94.png"/><Relationship Id="rId1" Type="http://schemas.openxmlformats.org/officeDocument/2006/relationships/tags" Target="../tags/tag15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99.png"/><Relationship Id="rId6" Type="http://schemas.openxmlformats.org/officeDocument/2006/relationships/tags" Target="../tags/tag154.xml"/><Relationship Id="rId5" Type="http://schemas.openxmlformats.org/officeDocument/2006/relationships/image" Target="../media/image84.png"/><Relationship Id="rId4" Type="http://schemas.openxmlformats.org/officeDocument/2006/relationships/tags" Target="../tags/tag153.xml"/><Relationship Id="rId3" Type="http://schemas.openxmlformats.org/officeDocument/2006/relationships/image" Target="../media/image98.png"/><Relationship Id="rId2" Type="http://schemas.openxmlformats.org/officeDocument/2006/relationships/tags" Target="../tags/tag152.xml"/><Relationship Id="rId1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00.png"/><Relationship Id="rId1" Type="http://schemas.openxmlformats.org/officeDocument/2006/relationships/tags" Target="../tags/tag15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02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01.png"/><Relationship Id="rId3" Type="http://schemas.openxmlformats.org/officeDocument/2006/relationships/tags" Target="../tags/tag16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0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04.png"/><Relationship Id="rId1" Type="http://schemas.openxmlformats.org/officeDocument/2006/relationships/tags" Target="../tags/tag16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05.png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06.png"/><Relationship Id="rId1" Type="http://schemas.openxmlformats.org/officeDocument/2006/relationships/tags" Target="../tags/tag18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1" Type="http://schemas.openxmlformats.org/officeDocument/2006/relationships/tags" Target="../tags/tag18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05.png"/></Relationships>
</file>

<file path=ppt/slides/_rels/slide1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07.png"/><Relationship Id="rId1" Type="http://schemas.openxmlformats.org/officeDocument/2006/relationships/tags" Target="../tags/tag19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07.png"/><Relationship Id="rId1" Type="http://schemas.openxmlformats.org/officeDocument/2006/relationships/tags" Target="../tags/tag19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8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5.png"/><Relationship Id="rId3" Type="http://schemas.openxmlformats.org/officeDocument/2006/relationships/tags" Target="../tags/tag16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0.png"/><Relationship Id="rId2" Type="http://schemas.openxmlformats.org/officeDocument/2006/relationships/tags" Target="../tags/tag19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24.png"/><Relationship Id="rId7" Type="http://schemas.openxmlformats.org/officeDocument/2006/relationships/tags" Target="../tags/tag24.xml"/><Relationship Id="rId6" Type="http://schemas.openxmlformats.org/officeDocument/2006/relationships/image" Target="../media/image23.png"/><Relationship Id="rId5" Type="http://schemas.openxmlformats.org/officeDocument/2006/relationships/tags" Target="../tags/tag23.xml"/><Relationship Id="rId4" Type="http://schemas.openxmlformats.org/officeDocument/2006/relationships/image" Target="../media/image22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2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3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4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6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2.png"/><Relationship Id="rId3" Type="http://schemas.openxmlformats.org/officeDocument/2006/relationships/tags" Target="../tags/tag1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42.xml"/><Relationship Id="rId2" Type="http://schemas.openxmlformats.org/officeDocument/2006/relationships/image" Target="../media/image37.png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0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2.png"/><Relationship Id="rId3" Type="http://schemas.openxmlformats.org/officeDocument/2006/relationships/tags" Target="../tags/tag47.xml"/><Relationship Id="rId2" Type="http://schemas.openxmlformats.org/officeDocument/2006/relationships/image" Target="../media/image41.png"/><Relationship Id="rId1" Type="http://schemas.openxmlformats.org/officeDocument/2006/relationships/tags" Target="../tags/tag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1" Type="http://schemas.openxmlformats.org/officeDocument/2006/relationships/tags" Target="../tags/tag4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4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5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39.png"/><Relationship Id="rId3" Type="http://schemas.openxmlformats.org/officeDocument/2006/relationships/tags" Target="../tags/tag53.xml"/><Relationship Id="rId2" Type="http://schemas.openxmlformats.org/officeDocument/2006/relationships/image" Target="../media/image47.png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6.png"/><Relationship Id="rId3" Type="http://schemas.openxmlformats.org/officeDocument/2006/relationships/tags" Target="../tags/tag55.xml"/><Relationship Id="rId2" Type="http://schemas.openxmlformats.org/officeDocument/2006/relationships/image" Target="../media/image48.png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42.png"/><Relationship Id="rId7" Type="http://schemas.openxmlformats.org/officeDocument/2006/relationships/tags" Target="../tags/tag59.xml"/><Relationship Id="rId6" Type="http://schemas.openxmlformats.org/officeDocument/2006/relationships/image" Target="../media/image51.png"/><Relationship Id="rId5" Type="http://schemas.openxmlformats.org/officeDocument/2006/relationships/tags" Target="../tags/tag58.xml"/><Relationship Id="rId4" Type="http://schemas.openxmlformats.org/officeDocument/2006/relationships/image" Target="../media/image50.png"/><Relationship Id="rId3" Type="http://schemas.openxmlformats.org/officeDocument/2006/relationships/tags" Target="../tags/tag57.xml"/><Relationship Id="rId2" Type="http://schemas.openxmlformats.org/officeDocument/2006/relationships/image" Target="../media/image49.png"/><Relationship Id="rId1" Type="http://schemas.openxmlformats.org/officeDocument/2006/relationships/tags" Target="../tags/tag56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tags" Target="../tags/tag62.xml"/><Relationship Id="rId4" Type="http://schemas.openxmlformats.org/officeDocument/2006/relationships/image" Target="../media/image53.png"/><Relationship Id="rId3" Type="http://schemas.openxmlformats.org/officeDocument/2006/relationships/tags" Target="../tags/tag61.xml"/><Relationship Id="rId2" Type="http://schemas.openxmlformats.org/officeDocument/2006/relationships/image" Target="../media/image52.png"/><Relationship Id="rId1" Type="http://schemas.openxmlformats.org/officeDocument/2006/relationships/tags" Target="../tags/tag60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36.png"/><Relationship Id="rId3" Type="http://schemas.openxmlformats.org/officeDocument/2006/relationships/tags" Target="../tags/tag64.xml"/><Relationship Id="rId2" Type="http://schemas.openxmlformats.org/officeDocument/2006/relationships/image" Target="../media/image54.png"/><Relationship Id="rId1" Type="http://schemas.openxmlformats.org/officeDocument/2006/relationships/tags" Target="../tags/tag6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24.png"/><Relationship Id="rId7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tags" Target="../tags/tag67.xml"/><Relationship Id="rId4" Type="http://schemas.openxmlformats.org/officeDocument/2006/relationships/image" Target="../media/image22.png"/><Relationship Id="rId3" Type="http://schemas.openxmlformats.org/officeDocument/2006/relationships/tags" Target="../tags/tag66.xml"/><Relationship Id="rId2" Type="http://schemas.openxmlformats.org/officeDocument/2006/relationships/image" Target="../media/image21.png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3.png"/><Relationship Id="rId3" Type="http://schemas.openxmlformats.org/officeDocument/2006/relationships/tags" Target="../tags/tag3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5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7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2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3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4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5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6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86.xml"/><Relationship Id="rId2" Type="http://schemas.openxmlformats.org/officeDocument/2006/relationships/image" Target="../media/image37.png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0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42.png"/><Relationship Id="rId3" Type="http://schemas.openxmlformats.org/officeDocument/2006/relationships/tags" Target="../tags/tag91.xml"/><Relationship Id="rId2" Type="http://schemas.openxmlformats.org/officeDocument/2006/relationships/image" Target="../media/image41.png"/><Relationship Id="rId1" Type="http://schemas.openxmlformats.org/officeDocument/2006/relationships/tags" Target="../tags/tag9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1" Type="http://schemas.openxmlformats.org/officeDocument/2006/relationships/tags" Target="../tags/tag9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4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9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5.png"/><Relationship Id="rId1" Type="http://schemas.openxmlformats.org/officeDocument/2006/relationships/tags" Target="../tags/tag10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tags" Target="../tags/tag109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tags" Target="../tags/tag111.xml"/><Relationship Id="rId3" Type="http://schemas.openxmlformats.org/officeDocument/2006/relationships/image" Target="../media/image60.png"/><Relationship Id="rId2" Type="http://schemas.openxmlformats.org/officeDocument/2006/relationships/tags" Target="../tags/tag110.xml"/><Relationship Id="rId1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4.png"/><Relationship Id="rId1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71.png"/><Relationship Id="rId6" Type="http://schemas.openxmlformats.org/officeDocument/2006/relationships/tags" Target="../tags/tag114.xml"/><Relationship Id="rId5" Type="http://schemas.openxmlformats.org/officeDocument/2006/relationships/image" Target="../media/image70.png"/><Relationship Id="rId4" Type="http://schemas.openxmlformats.org/officeDocument/2006/relationships/tags" Target="../tags/tag113.xml"/><Relationship Id="rId3" Type="http://schemas.openxmlformats.org/officeDocument/2006/relationships/image" Target="../media/image69.png"/><Relationship Id="rId2" Type="http://schemas.openxmlformats.org/officeDocument/2006/relationships/tags" Target="../tags/tag112.xml"/><Relationship Id="rId1" Type="http://schemas.openxmlformats.org/officeDocument/2006/relationships/hyperlink" Target="https://hadoop.apache.org/docs/r3.3.0/hadoop-project-dist/hadoop-common/FileSystemShell.html" TargetMode="External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tags" Target="../tags/tag116.xml"/><Relationship Id="rId2" Type="http://schemas.openxmlformats.org/officeDocument/2006/relationships/image" Target="../media/image72.png"/><Relationship Id="rId1" Type="http://schemas.openxmlformats.org/officeDocument/2006/relationships/tags" Target="../tags/tag115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tags" Target="../tags/tag1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a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d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p 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HDFS</a:t>
            </a:r>
            <a:endParaRPr kumimoji="1"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2410" y="375348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分布式文件系统</a:t>
            </a:r>
            <a:endParaRPr lang="zh-CN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part2</a:t>
            </a:r>
            <a:endParaRPr lang="en-US" altLang="zh-CN" sz="1200"/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part1</a:t>
            </a:r>
            <a:endParaRPr lang="en-US" altLang="zh-CN" sz="1200"/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part3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2688590" y="371030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4820" y="3461385"/>
            <a:ext cx="406400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三倍的网络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传输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三倍的磁盘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写入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pic>
        <p:nvPicPr>
          <p:cNvPr id="9" name="图片 8" descr="01 (13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5" name="左大括号 4"/>
            <p:cNvSpPr/>
            <p:nvPr>
              <p:custDataLst>
                <p:tags r:id="rId2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  <a:endPara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的权限概念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的授权命令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6" name="左大括号 5"/>
            <p:cNvSpPr/>
            <p:nvPr>
              <p:custDataLst>
                <p:tags r:id="rId2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HDFS权限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7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JetBrains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产品中安装使用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BigData Tools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插件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Big Data Tools</a:t>
            </a:r>
            <a:r>
              <a:t>插件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Jetbrains</a:t>
            </a:r>
            <a:r>
              <a:rPr lang="zh-CN" altLang="en-US"/>
              <a:t>的产品中，均可以安装插件，其中：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Big Data Tools</a:t>
            </a:r>
            <a:r>
              <a:rPr lang="zh-CN" altLang="en-US"/>
              <a:t>插件可以帮助我们方便的操作</a:t>
            </a:r>
            <a:r>
              <a:rPr lang="en-US" altLang="zh-CN"/>
              <a:t>HDFS</a:t>
            </a:r>
            <a:r>
              <a:rPr lang="zh-CN" altLang="en-US"/>
              <a:t>，比如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IntelliJ IDEA（Java IDE）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PyCharm（Python IDE）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DataGrip（SQL IDE）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均可以支持</a:t>
            </a:r>
            <a:r>
              <a:rPr lang="en-US" altLang="zh-CN"/>
              <a:t>Bigdata Tool</a:t>
            </a:r>
            <a:r>
              <a:rPr lang="zh-CN" altLang="en-US"/>
              <a:t>插件。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同学们如果有使用以上几款</a:t>
            </a:r>
            <a:r>
              <a:rPr lang="en-US" altLang="zh-CN"/>
              <a:t>IDE</a:t>
            </a:r>
            <a:r>
              <a:rPr lang="zh-CN" altLang="en-US"/>
              <a:t>，就可以安装此插件进行</a:t>
            </a:r>
            <a:r>
              <a:rPr lang="en-US" altLang="zh-CN"/>
              <a:t>HDFS</a:t>
            </a:r>
            <a:r>
              <a:rPr lang="zh-CN" altLang="en-US"/>
              <a:t>操作。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下面以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DataGrip（PyCharm、IDEA均可）</a:t>
            </a:r>
            <a:r>
              <a:rPr lang="zh-CN" altLang="en-US"/>
              <a:t>进行演示。</a:t>
            </a:r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如图，在设置</a:t>
            </a:r>
            <a:r>
              <a:rPr lang="en-US" altLang="zh-CN"/>
              <a:t>-&gt;Plugins</a:t>
            </a:r>
            <a:r>
              <a:rPr lang="zh-CN" altLang="en-US"/>
              <a:t>（插件）</a:t>
            </a:r>
            <a:r>
              <a:rPr lang="en-US" altLang="zh-CN"/>
              <a:t>-&gt; Marketplace</a:t>
            </a:r>
            <a:r>
              <a:rPr lang="zh-CN" altLang="en-US"/>
              <a:t>（市场），搜索</a:t>
            </a:r>
            <a:r>
              <a:rPr lang="en-US" altLang="zh-CN"/>
              <a:t>Big Data Tools</a:t>
            </a:r>
            <a:r>
              <a:rPr lang="zh-CN" altLang="en-US"/>
              <a:t>，点击</a:t>
            </a:r>
            <a:r>
              <a:rPr lang="en-US" altLang="zh-CN"/>
              <a:t>Install</a:t>
            </a:r>
            <a:r>
              <a:rPr lang="zh-CN" altLang="en-US"/>
              <a:t>安装即可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9145" y="2132330"/>
            <a:ext cx="5941060" cy="430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20205" y="3790950"/>
            <a:ext cx="393382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配置</a:t>
            </a:r>
            <a:r>
              <a:rPr lang="en-US" altLang="zh-CN"/>
              <a:t>Windows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需要对</a:t>
            </a:r>
            <a:r>
              <a:rPr lang="en-US" altLang="zh-CN"/>
              <a:t>Windows</a:t>
            </a:r>
            <a:r>
              <a:rPr lang="zh-CN" altLang="en-US"/>
              <a:t>系统做一些基础设置，配合插件使用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解压</a:t>
            </a:r>
            <a:r>
              <a:rPr lang="en-US" altLang="zh-CN"/>
              <a:t>Hadoop</a:t>
            </a:r>
            <a:r>
              <a:rPr lang="zh-CN" altLang="en-US"/>
              <a:t>安装包到</a:t>
            </a:r>
            <a:r>
              <a:rPr lang="en-US" altLang="zh-CN"/>
              <a:t>Windows</a:t>
            </a:r>
            <a:r>
              <a:rPr lang="zh-CN" altLang="en-US"/>
              <a:t>系统，如解压到：</a:t>
            </a:r>
            <a:r>
              <a:rPr lang="en-US" altLang="zh-CN"/>
              <a:t>E:\hadoop-3.3.4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设置</a:t>
            </a:r>
            <a:r>
              <a:rPr lang="en-US" altLang="zh-CN"/>
              <a:t>$HADOOP_HOME</a:t>
            </a:r>
            <a:r>
              <a:rPr lang="zh-CN" altLang="en-US"/>
              <a:t>环境变量指向：</a:t>
            </a:r>
            <a:r>
              <a:rPr lang="en-US" altLang="zh-CN"/>
              <a:t>E:\hadoop-3.3.4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hadoop.dll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（https://github.com/steveloughran/winutils/blob/master/hadoop-3.0.0/bin/hadoop.dll）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winutils.exe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（https://github.com/steveloughran/winutils/blob/master/hadoop-3.0.0/bin/winutils.exe）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可以自行下载，或从课程资料中获取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将</a:t>
            </a:r>
            <a:r>
              <a:rPr lang="en-US" altLang="zh-CN"/>
              <a:t>hadoop.dll</a:t>
            </a:r>
            <a:r>
              <a:rPr lang="zh-CN" altLang="en-US"/>
              <a:t>和</a:t>
            </a:r>
            <a:r>
              <a:rPr lang="en-US" altLang="zh-CN"/>
              <a:t>winutils.exe</a:t>
            </a:r>
            <a:r>
              <a:rPr lang="zh-CN" altLang="en-US"/>
              <a:t>放入</a:t>
            </a:r>
            <a:r>
              <a:rPr lang="en-US" altLang="zh-CN"/>
              <a:t>$HADOOP_HOME/bin</a:t>
            </a:r>
            <a:r>
              <a:rPr lang="zh-CN" altLang="en-US"/>
              <a:t>中</a:t>
            </a:r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Big Data Tools</a:t>
            </a:r>
            <a:r>
              <a:t>插件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打开插件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9145" y="2076450"/>
            <a:ext cx="3542665" cy="1834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01540" y="2076450"/>
            <a:ext cx="5517515" cy="443420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或者如图指定</a:t>
            </a:r>
            <a:r>
              <a:rPr lang="en-US" altLang="zh-CN"/>
              <a:t>Windows</a:t>
            </a:r>
            <a:r>
              <a:rPr lang="zh-CN" altLang="en-US"/>
              <a:t>上解压的</a:t>
            </a:r>
            <a:r>
              <a:rPr lang="en-US" altLang="zh-CN"/>
              <a:t>Hadoop</a:t>
            </a:r>
            <a:r>
              <a:rPr lang="zh-CN" altLang="en-US"/>
              <a:t>安装文件夹的</a:t>
            </a:r>
            <a:r>
              <a:rPr lang="en-US" altLang="zh-CN"/>
              <a:t>etc/hadoop</a:t>
            </a:r>
            <a:r>
              <a:rPr lang="zh-CN" altLang="en-US"/>
              <a:t>目录也可以</a:t>
            </a:r>
            <a:endParaRPr lang="zh-CN" altLang="en-US"/>
          </a:p>
          <a:p>
            <a:r>
              <a:rPr lang="zh-CN" altLang="en-US"/>
              <a:t>会自动读取配置文件连接上</a:t>
            </a:r>
            <a:r>
              <a:rPr lang="en-US" altLang="zh-CN"/>
              <a:t>HDFS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830" y="2545080"/>
            <a:ext cx="4948555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96945"/>
            <a:ext cx="10698800" cy="4219575"/>
          </a:xfrm>
        </p:spPr>
        <p:txBody>
          <a:bodyPr/>
          <a:p>
            <a:r>
              <a:rPr lang="zh-CN" altLang="en-US"/>
              <a:t>现在就可以以图形化的形式使用啦。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384425"/>
            <a:ext cx="3476625" cy="2762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76850" y="2722880"/>
            <a:ext cx="39528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分布式的性能提升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取出数据也是如此。</a:t>
            </a:r>
            <a:endParaRPr lang="zh-CN"/>
          </a:p>
        </p:txBody>
      </p:sp>
      <p:sp>
        <p:nvSpPr>
          <p:cNvPr id="4" name="圆角矩形 3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7" name="圆角矩形 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443095" y="3412490"/>
            <a:ext cx="406400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三倍的网络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传输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三倍的磁盘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读取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pic>
        <p:nvPicPr>
          <p:cNvPr id="20" name="图片 19" descr="01 (13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6" name="左大括号 5"/>
            <p:cNvSpPr/>
            <p:nvPr>
              <p:custDataLst>
                <p:tags r:id="rId2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HDFS权限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7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  <a:endPara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网关功能将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挂载到本地系统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 NFS Gateway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HDFS</a:t>
            </a:r>
            <a:r>
              <a:rPr lang="zh-CN" altLang="en-US"/>
              <a:t>提供了基于</a:t>
            </a:r>
            <a:r>
              <a:rPr lang="en-US" altLang="zh-CN"/>
              <a:t>NFS</a:t>
            </a:r>
            <a:r>
              <a:rPr lang="zh-CN" altLang="en-US"/>
              <a:t>（</a:t>
            </a:r>
            <a:r>
              <a:rPr lang="en-US" altLang="zh-CN"/>
              <a:t>Network File System</a:t>
            </a:r>
            <a:r>
              <a:rPr lang="zh-CN" altLang="en-US"/>
              <a:t>）的插件，可以对外提供</a:t>
            </a:r>
            <a:r>
              <a:rPr lang="en-US" altLang="zh-CN"/>
              <a:t>NFS</a:t>
            </a:r>
            <a:r>
              <a:rPr lang="zh-CN" altLang="en-US"/>
              <a:t>网关，供其它系统挂载使用。</a:t>
            </a:r>
            <a:endParaRPr lang="zh-CN" altLang="en-US"/>
          </a:p>
          <a:p>
            <a:r>
              <a:rPr lang="zh-CN" altLang="en-US"/>
              <a:t>NFS 网关支持 NFSv3，并允许将 HDFS 作为客户机本地文件系统的一部分挂载，现在支持：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上传、下载、删除、追加内容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如下图，将</a:t>
            </a:r>
            <a:r>
              <a:rPr lang="en-US" altLang="zh-CN"/>
              <a:t>HDFS</a:t>
            </a:r>
            <a:r>
              <a:rPr lang="zh-CN" altLang="en-US"/>
              <a:t>挂载为</a:t>
            </a:r>
            <a:r>
              <a:rPr lang="en-US" altLang="zh-CN"/>
              <a:t>Windows</a:t>
            </a:r>
            <a:r>
              <a:rPr lang="zh-CN" altLang="en-US"/>
              <a:t>文件管理器的网络位置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560" y="3429000"/>
            <a:ext cx="3143250" cy="97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7560" y="5266055"/>
            <a:ext cx="861060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37660" y="3267075"/>
            <a:ext cx="3190875" cy="1619250"/>
          </a:xfrm>
          <a:prstGeom prst="rect">
            <a:avLst/>
          </a:prstGeom>
        </p:spPr>
      </p:pic>
      <p:pic>
        <p:nvPicPr>
          <p:cNvPr id="8" name="图片 7" descr="播仔素材库【1】03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4010" y="4775835"/>
            <a:ext cx="1856105" cy="185610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NFS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需要配置如下内容：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core-site.xml</a:t>
            </a:r>
            <a:r>
              <a:rPr lang="zh-CN" altLang="en-US"/>
              <a:t>，新增配置项</a:t>
            </a:r>
            <a:r>
              <a:rPr lang="en-US" altLang="zh-CN"/>
              <a:t> </a:t>
            </a:r>
            <a:r>
              <a:rPr lang="zh-CN" altLang="en-US"/>
              <a:t>以及</a:t>
            </a:r>
            <a:r>
              <a:rPr lang="en-US" altLang="zh-CN"/>
              <a:t> hdfs-site.xml</a:t>
            </a:r>
            <a:r>
              <a:rPr lang="zh-CN" altLang="en-US"/>
              <a:t>，新增配置项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开启</a:t>
            </a:r>
            <a:r>
              <a:rPr lang="en-US" altLang="zh-CN"/>
              <a:t>portmap</a:t>
            </a:r>
            <a:r>
              <a:rPr lang="zh-CN" altLang="en-US"/>
              <a:t>、</a:t>
            </a:r>
            <a:r>
              <a:rPr lang="en-US" altLang="zh-CN"/>
              <a:t>nfs3</a:t>
            </a:r>
            <a:r>
              <a:rPr lang="zh-CN" altLang="en-US"/>
              <a:t>两个新进程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进行如下操作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core-site.xml </a:t>
            </a:r>
            <a:r>
              <a:rPr lang="zh-CN" altLang="en-US"/>
              <a:t>内新增如下两项</a:t>
            </a:r>
            <a:endParaRPr lang="zh-CN" altLang="en-US"/>
          </a:p>
        </p:txBody>
      </p:sp>
      <p:pic>
        <p:nvPicPr>
          <p:cNvPr id="4" name="图片 3" descr="播仔素材库【1】0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9430" y="4942205"/>
            <a:ext cx="1709420" cy="1709420"/>
          </a:xfrm>
          <a:prstGeom prst="rect">
            <a:avLst/>
          </a:prstGeom>
        </p:spPr>
      </p:pic>
      <p:sp>
        <p:nvSpPr>
          <p:cNvPr id="7" name="TextBox 3"/>
          <p:cNvSpPr txBox="1"/>
          <p:nvPr>
            <p:custDataLst>
              <p:tags r:id="rId2"/>
            </p:custDataLst>
          </p:nvPr>
        </p:nvSpPr>
        <p:spPr>
          <a:xfrm>
            <a:off x="710565" y="3845560"/>
            <a:ext cx="5251450" cy="2030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&lt;property&gt;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&lt;name&gt;hadoop.proxyuser.hadoop.groups&lt;/name&gt;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&lt;value&gt;*&lt;/value&gt;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&lt;/property&gt;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&lt;property&gt;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&lt;name&gt;hadoop.proxyuser.hadoop.hosts&lt;/name&gt;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&lt;value&gt;*&lt;/value&gt;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&lt;/property&gt;</a:t>
            </a: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2015" y="4276725"/>
            <a:ext cx="4064000" cy="11684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项目：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 hadoop.proxyuser.hadoop.groups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*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允许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用户代理任何其它用户组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项目：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hadoop.proxyuser.hadoop.hosts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*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允许代理任意服务器的请求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NFS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hdfs-site.xml</a:t>
            </a:r>
            <a:r>
              <a:rPr lang="zh-CN" altLang="en-US"/>
              <a:t>中新增如下项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nfs.suerpser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操作</a:t>
            </a:r>
            <a:r>
              <a:rPr lang="en-US" altLang="zh-CN" sz="1200"/>
              <a:t>HDFS</a:t>
            </a:r>
            <a:r>
              <a:rPr lang="zh-CN" altLang="en-US" sz="1200"/>
              <a:t>系统，所使用的超级用户（</a:t>
            </a:r>
            <a:r>
              <a:rPr lang="en-US" altLang="zh-CN" sz="1200"/>
              <a:t>hdfs</a:t>
            </a:r>
            <a:r>
              <a:rPr lang="zh-CN" altLang="en-US" sz="1200"/>
              <a:t>的启动用户为超级用户）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nfs.dump.dir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接收数据上传时使用的临时目录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nfs.exports.allowed.hosts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允许连接的客户端</a:t>
            </a:r>
            <a:r>
              <a:rPr lang="en-US" altLang="zh-CN" sz="1200"/>
              <a:t>IP</a:t>
            </a:r>
            <a:r>
              <a:rPr lang="zh-CN" altLang="en-US" sz="1200"/>
              <a:t>和权限，</a:t>
            </a:r>
            <a:r>
              <a:rPr lang="en-US" altLang="zh-CN" sz="1200"/>
              <a:t>rw</a:t>
            </a:r>
            <a:r>
              <a:rPr lang="zh-CN" altLang="en-US" sz="1200"/>
              <a:t>表示读写，</a:t>
            </a:r>
            <a:r>
              <a:rPr lang="en-US" altLang="zh-CN" sz="1200"/>
              <a:t>IP</a:t>
            </a:r>
            <a:r>
              <a:rPr lang="zh-CN" altLang="en-US" sz="1200"/>
              <a:t>整体或部分可以以</a:t>
            </a:r>
            <a:r>
              <a:rPr lang="en-US" altLang="zh-CN" sz="1200"/>
              <a:t>*</a:t>
            </a:r>
            <a:r>
              <a:rPr lang="zh-CN" altLang="en-US" sz="1200"/>
              <a:t>代替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课程设置的允许</a:t>
            </a:r>
            <a:r>
              <a:rPr lang="en-US" altLang="zh-CN" sz="1200"/>
              <a:t>192.168.88.1</a:t>
            </a:r>
            <a:r>
              <a:rPr lang="zh-CN" altLang="en-US" sz="1200"/>
              <a:t>以</a:t>
            </a:r>
            <a:r>
              <a:rPr lang="en-US" altLang="zh-CN" sz="1200"/>
              <a:t>rw</a:t>
            </a:r>
            <a:r>
              <a:rPr lang="zh-CN" altLang="en-US" sz="1200"/>
              <a:t>连接（这个</a:t>
            </a:r>
            <a:r>
              <a:rPr lang="en-US" altLang="zh-CN" sz="1200"/>
              <a:t>IP</a:t>
            </a:r>
            <a:r>
              <a:rPr lang="zh-CN" altLang="en-US" sz="1200"/>
              <a:t>是电脑虚拟网卡</a:t>
            </a:r>
            <a:r>
              <a:rPr lang="en-US" altLang="zh-CN" sz="1200"/>
              <a:t>VMnet8</a:t>
            </a:r>
            <a:r>
              <a:rPr lang="zh-CN" altLang="en-US" sz="1200"/>
              <a:t>的</a:t>
            </a:r>
            <a:r>
              <a:rPr lang="en-US" altLang="zh-CN" sz="1200"/>
              <a:t>IP</a:t>
            </a:r>
            <a:r>
              <a:rPr lang="zh-CN" altLang="en-US" sz="1200"/>
              <a:t>，连接虚拟机就走这个网卡）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5" name="TextBox 3"/>
          <p:cNvSpPr txBox="1"/>
          <p:nvPr>
            <p:custDataLst>
              <p:tags r:id="rId1"/>
            </p:custDataLst>
          </p:nvPr>
        </p:nvSpPr>
        <p:spPr>
          <a:xfrm>
            <a:off x="818515" y="2070100"/>
            <a:ext cx="8448040" cy="270764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&lt;name&gt;nfs.superuser&lt;/name&gt;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&lt;value&gt;hadoop&lt;/value&gt;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&lt;name&gt;nfs.dump.dir&lt;/name&gt;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&lt;value&gt;/tmp/.hdfs-nfs&lt;/value&gt;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&lt;name&gt;nfs.exports.allowed.hosts&lt;/name&gt;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&lt;value&gt;192.168.88.1 rw&lt;/value&gt;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  <a:endParaRPr altLang="zh-CN" sz="1400" dirty="0"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6" name="图片 5" descr="播仔素材库【1】0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170" y="4982210"/>
            <a:ext cx="16891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启动</a:t>
            </a:r>
            <a:r>
              <a:rPr lang="en-US" altLang="zh-CN"/>
              <a:t>NFS</a:t>
            </a:r>
            <a:r>
              <a:t>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/>
              <a:t>1. </a:t>
            </a:r>
            <a:r>
              <a:rPr lang="zh-CN" altLang="en-US"/>
              <a:t>将配置好的</a:t>
            </a:r>
            <a:r>
              <a:rPr lang="en-US" altLang="zh-CN"/>
              <a:t>core-site.xml</a:t>
            </a:r>
            <a:r>
              <a:rPr lang="zh-CN" altLang="en-US"/>
              <a:t>和</a:t>
            </a:r>
            <a:r>
              <a:rPr lang="en-US" altLang="zh-CN"/>
              <a:t>hdfs-site.xml</a:t>
            </a:r>
            <a:r>
              <a:rPr lang="zh-CN" altLang="en-US"/>
              <a:t>分发到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重启</a:t>
            </a:r>
            <a:r>
              <a:rPr lang="en-US" altLang="zh-CN">
                <a:sym typeface="+mn-ea"/>
              </a:rPr>
              <a:t>Hadoop HDFS</a:t>
            </a:r>
            <a:r>
              <a:rPr lang="zh-CN" altLang="en-US">
                <a:sym typeface="+mn-ea"/>
              </a:rPr>
              <a:t>集群（先</a:t>
            </a:r>
            <a:r>
              <a:rPr lang="en-US" altLang="zh-CN">
                <a:sym typeface="+mn-ea"/>
              </a:rPr>
              <a:t>stop-dfs.sh</a:t>
            </a:r>
            <a:r>
              <a:rPr lang="zh-CN" altLang="en-US">
                <a:sym typeface="+mn-ea"/>
              </a:rPr>
              <a:t>，后</a:t>
            </a:r>
            <a:r>
              <a:rPr lang="en-US" altLang="zh-CN">
                <a:sym typeface="+mn-ea"/>
              </a:rPr>
              <a:t>start-dfs.sh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en-US" altLang="zh-CN"/>
              <a:t>3. </a:t>
            </a:r>
            <a:r>
              <a:rPr lang="zh-CN" altLang="en-US"/>
              <a:t>停止系统的</a:t>
            </a:r>
            <a:r>
              <a:rPr lang="en-US" altLang="zh-CN"/>
              <a:t>NFS</a:t>
            </a:r>
            <a:r>
              <a:rPr lang="zh-CN" altLang="en-US"/>
              <a:t>相关进程</a:t>
            </a:r>
            <a:endParaRPr lang="zh-CN" altLang="en-US"/>
          </a:p>
          <a:p>
            <a:pPr indent="457200"/>
            <a:r>
              <a:rPr lang="en-US" altLang="zh-CN"/>
              <a:t>a. systemctl stop nfs; systemctl disable nfs     </a:t>
            </a:r>
            <a:r>
              <a:rPr lang="zh-CN" altLang="en-US"/>
              <a:t>关闭系统</a:t>
            </a:r>
            <a:r>
              <a:rPr lang="en-US" altLang="zh-CN"/>
              <a:t>nfs</a:t>
            </a:r>
            <a:r>
              <a:rPr lang="zh-CN" altLang="en-US"/>
              <a:t>并关闭其开机自启</a:t>
            </a:r>
            <a:endParaRPr lang="zh-CN" altLang="en-US"/>
          </a:p>
          <a:p>
            <a:pPr indent="457200"/>
            <a:r>
              <a:rPr lang="en-US" altLang="zh-CN"/>
              <a:t>b. yum remove -y rpcbind    </a:t>
            </a:r>
            <a:r>
              <a:rPr lang="zh-CN" altLang="en-US"/>
              <a:t>卸载系统自带</a:t>
            </a:r>
            <a:r>
              <a:rPr lang="en-US" altLang="zh-CN"/>
              <a:t>rpcbind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启动</a:t>
            </a:r>
            <a:r>
              <a:rPr lang="en-US" altLang="zh-CN"/>
              <a:t>portmap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自带的</a:t>
            </a:r>
            <a:r>
              <a:rPr lang="en-US" altLang="zh-CN"/>
              <a:t>rpcbind</a:t>
            </a:r>
            <a:r>
              <a:rPr lang="zh-CN" altLang="en-US"/>
              <a:t>功能）（必须以</a:t>
            </a:r>
            <a:r>
              <a:rPr lang="en-US" altLang="zh-CN"/>
              <a:t>root</a:t>
            </a:r>
            <a:r>
              <a:rPr lang="zh-CN" altLang="en-US"/>
              <a:t>执行）：</a:t>
            </a:r>
            <a:r>
              <a:rPr lang="en-US" altLang="zh-CN"/>
              <a:t>hdfs --daemon start portmap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启动</a:t>
            </a:r>
            <a:r>
              <a:rPr lang="en-US" altLang="zh-CN"/>
              <a:t>nfs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自带的</a:t>
            </a:r>
            <a:r>
              <a:rPr lang="en-US" altLang="zh-CN"/>
              <a:t>nfs</a:t>
            </a:r>
            <a:r>
              <a:rPr lang="zh-CN" altLang="en-US"/>
              <a:t>功能）（必须以</a:t>
            </a:r>
            <a:r>
              <a:rPr lang="en-US" altLang="zh-CN"/>
              <a:t>hadoop</a:t>
            </a:r>
            <a:r>
              <a:rPr lang="zh-CN" altLang="en-US"/>
              <a:t>用户执行）：</a:t>
            </a:r>
            <a:r>
              <a:rPr lang="en-US" altLang="zh-CN"/>
              <a:t>hdfs --daemon start nfs3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播仔素材库【1】0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3580" y="4982210"/>
            <a:ext cx="163068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检查</a:t>
            </a:r>
            <a:r>
              <a:rPr lang="en-US" altLang="zh-CN"/>
              <a:t>NFS</a:t>
            </a:r>
            <a:r>
              <a:t>是否正常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以下操作在</a:t>
            </a:r>
            <a:r>
              <a:rPr lang="en-US" altLang="zh-CN"/>
              <a:t>node2</a:t>
            </a:r>
            <a:r>
              <a:rPr lang="zh-CN" altLang="en-US"/>
              <a:t>或</a:t>
            </a:r>
            <a:r>
              <a:rPr lang="en-US" altLang="zh-CN"/>
              <a:t>node3</a:t>
            </a:r>
            <a:r>
              <a:rPr lang="zh-CN" altLang="en-US"/>
              <a:t>执行（因为</a:t>
            </a:r>
            <a:r>
              <a:rPr lang="en-US" altLang="zh-CN"/>
              <a:t>node1</a:t>
            </a:r>
            <a:r>
              <a:rPr lang="zh-CN" altLang="en-US"/>
              <a:t>卸载了</a:t>
            </a:r>
            <a:r>
              <a:rPr lang="en-US" altLang="zh-CN"/>
              <a:t>rpcbind</a:t>
            </a:r>
            <a:r>
              <a:rPr lang="zh-CN" altLang="en-US"/>
              <a:t>，缺少了必要的</a:t>
            </a:r>
            <a:r>
              <a:rPr lang="en-US" altLang="zh-CN"/>
              <a:t>2</a:t>
            </a:r>
            <a:r>
              <a:rPr lang="zh-CN" altLang="en-US"/>
              <a:t>个命令）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rpcinfo -p node1</a:t>
            </a:r>
            <a:r>
              <a:rPr lang="zh-CN" altLang="en-US"/>
              <a:t>，正常输出如下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有</a:t>
            </a:r>
            <a:r>
              <a:rPr lang="en-US" altLang="zh-CN"/>
              <a:t>mountd</a:t>
            </a:r>
            <a:r>
              <a:rPr lang="zh-CN" altLang="en-US"/>
              <a:t>和</a:t>
            </a:r>
            <a:r>
              <a:rPr lang="en-US" altLang="zh-CN"/>
              <a:t>nfs</a:t>
            </a:r>
            <a:r>
              <a:rPr lang="zh-CN" altLang="en-US"/>
              <a:t>出现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showmount -e node1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</a:t>
            </a:r>
            <a:r>
              <a:rPr lang="en-US" altLang="zh-CN"/>
              <a:t> / 192.168.88.1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685" y="2627630"/>
            <a:ext cx="3181985" cy="1981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5424170"/>
            <a:ext cx="3276600" cy="638175"/>
          </a:xfrm>
          <a:prstGeom prst="rect">
            <a:avLst/>
          </a:prstGeom>
        </p:spPr>
      </p:pic>
      <p:pic>
        <p:nvPicPr>
          <p:cNvPr id="7" name="图片 6" descr="播仔素材库【1】03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960" y="5109210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t>挂载</a:t>
            </a:r>
            <a:r>
              <a:rPr lang="en-US" altLang="zh-CN"/>
              <a:t>HDFS</a:t>
            </a:r>
            <a:r>
              <a:t>文件系统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开启</a:t>
            </a:r>
            <a:r>
              <a:rPr lang="en-US" altLang="zh-CN"/>
              <a:t>Windows</a:t>
            </a:r>
            <a:r>
              <a:rPr lang="zh-CN" altLang="en-US"/>
              <a:t>的</a:t>
            </a:r>
            <a:r>
              <a:rPr lang="en-US" altLang="zh-CN"/>
              <a:t>NFS</a:t>
            </a:r>
            <a:r>
              <a:rPr lang="zh-CN" altLang="en-US"/>
              <a:t>功能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400" y="2136775"/>
            <a:ext cx="3419475" cy="2114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18150" y="2873375"/>
            <a:ext cx="3743325" cy="1228725"/>
          </a:xfrm>
          <a:prstGeom prst="rect">
            <a:avLst/>
          </a:prstGeom>
        </p:spPr>
      </p:pic>
      <p:pic>
        <p:nvPicPr>
          <p:cNvPr id="7" name="图片 6" descr="播仔素材库【1】03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04160" y="5173980"/>
            <a:ext cx="658368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此功能需要专业版，如果是家庭版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Windows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需要升级为专业版</a:t>
            </a:r>
            <a:endParaRPr lang="zh-CN" altLang="en-US" sz="1600" dirty="0">
              <a:solidFill>
                <a:srgbClr val="FF0000"/>
              </a:solidFill>
              <a:effectLst/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Windows</a:t>
            </a:r>
            <a:r>
              <a:rPr>
                <a:sym typeface="+mn-ea"/>
              </a:rPr>
              <a:t>挂载</a:t>
            </a:r>
            <a:r>
              <a:rPr lang="en-US" altLang="zh-CN">
                <a:sym typeface="+mn-ea"/>
              </a:rPr>
              <a:t>HDFS</a:t>
            </a:r>
            <a:r>
              <a:rPr>
                <a:sym typeface="+mn-ea"/>
              </a:rPr>
              <a:t>文件系统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命令提示符（</a:t>
            </a:r>
            <a:r>
              <a:rPr lang="en-US" altLang="zh-CN"/>
              <a:t>CMD</a:t>
            </a:r>
            <a:r>
              <a:rPr lang="zh-CN" altLang="en-US"/>
              <a:t>）内输入：</a:t>
            </a:r>
            <a:r>
              <a:rPr lang="en-US" altLang="zh-CN"/>
              <a:t>net use X: \\192.168.88.101\!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完成后即可在文件管理器中看到盘符为</a:t>
            </a:r>
            <a:r>
              <a:rPr lang="en-US" altLang="zh-CN"/>
              <a:t>X</a:t>
            </a:r>
            <a:r>
              <a:rPr lang="zh-CN" altLang="en-US"/>
              <a:t>的网络位置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点击右键客户断开连接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 descr="播仔素材库【1】0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8945" y="5021580"/>
            <a:ext cx="1630680" cy="163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4705" y="2106930"/>
            <a:ext cx="497205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4705" y="2943225"/>
            <a:ext cx="3143250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4705" y="4605020"/>
            <a:ext cx="2508250" cy="20472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3025" y="5090795"/>
            <a:ext cx="60051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至此，就将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挂载到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Windows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文件管理器内了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可以进行上传、下载、改名、删除、追加文本等操作。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71065" y="3136900"/>
            <a:ext cx="785050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补充：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HDFS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Shell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命令权限不足问题解决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为什么需要分布式存储？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数据量太大，单机存储能力有上限，需要靠数量来解决问题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数量的提升带来的是网络传输、磁盘读写、</a:t>
            </a:r>
            <a:r>
              <a:rPr lang="en-US" altLang="zh-CN" sz="1400"/>
              <a:t>CPU</a:t>
            </a:r>
            <a:r>
              <a:rPr lang="zh-CN" altLang="en-US" sz="1400"/>
              <a:t>、内存等各方面的综合提升。</a:t>
            </a:r>
            <a:r>
              <a:rPr lang="en-US" altLang="zh-CN" sz="1400"/>
              <a:t> </a:t>
            </a:r>
            <a:r>
              <a:rPr lang="zh-CN" altLang="en-US" sz="1400"/>
              <a:t>分布式组合在一起可以达到</a:t>
            </a:r>
            <a:r>
              <a:rPr lang="en-US" altLang="zh-CN" sz="1400"/>
              <a:t>1+1&gt;2</a:t>
            </a:r>
            <a:r>
              <a:rPr lang="zh-CN" altLang="en-US" sz="1400"/>
              <a:t>的效果</a:t>
            </a:r>
            <a:endParaRPr lang="zh-CN" altLang="en-US" sz="1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 Permission denied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想必有同学在实战</a:t>
            </a:r>
            <a:r>
              <a:rPr lang="en-US" altLang="zh-CN"/>
              <a:t>Shell</a:t>
            </a:r>
            <a:r>
              <a:rPr lang="zh-CN" altLang="en-US"/>
              <a:t>的时候，遇到了：</a:t>
            </a:r>
            <a:endParaRPr lang="zh-CN" altLang="en-US"/>
          </a:p>
          <a:p>
            <a:r>
              <a:rPr lang="zh-CN" altLang="en-US"/>
              <a:t>Permission denied: user=root, access=WRITE, inode="/":hadoop:supergroup:drwxr-xr-x</a:t>
            </a:r>
            <a:endParaRPr lang="zh-CN" altLang="en-US"/>
          </a:p>
          <a:p>
            <a:r>
              <a:rPr lang="zh-CN" altLang="en-US"/>
              <a:t>这种类似的问题。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问题的原因就是没有权限，那么为什么呢？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超级用户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如图所示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HDFS</a:t>
            </a:r>
            <a:r>
              <a:rPr lang="zh-CN" altLang="en-US"/>
              <a:t>中，也是有权限控制的，其控制逻辑和</a:t>
            </a:r>
            <a:r>
              <a:rPr lang="en-US" altLang="zh-CN"/>
              <a:t>Linux</a:t>
            </a:r>
            <a:r>
              <a:rPr lang="zh-CN" altLang="en-US"/>
              <a:t>文件系统的完全一致。</a:t>
            </a:r>
            <a:endParaRPr lang="zh-CN" altLang="en-US"/>
          </a:p>
          <a:p>
            <a:r>
              <a:rPr lang="en-US" altLang="zh-CN"/>
              <a:t>(ps</a:t>
            </a:r>
            <a:r>
              <a:rPr lang="zh-CN" altLang="en-US"/>
              <a:t>：如不理解上图红框内容的含义，建议查看补充知识点中关于</a:t>
            </a:r>
            <a:r>
              <a:rPr lang="en-US" altLang="zh-CN"/>
              <a:t>Linux</a:t>
            </a:r>
            <a:r>
              <a:rPr lang="zh-CN" altLang="en-US"/>
              <a:t>权限管控的内容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但是不同的是，大家的</a:t>
            </a:r>
            <a:r>
              <a:rPr lang="en-US" altLang="zh-CN"/>
              <a:t>Superuser</a:t>
            </a:r>
            <a:r>
              <a:rPr lang="zh-CN" altLang="en-US"/>
              <a:t>不同（超级用户不同）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的超级用户是</a:t>
            </a:r>
            <a:r>
              <a:rPr lang="en-US" altLang="zh-CN"/>
              <a:t>root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HDFS</a:t>
            </a:r>
            <a:r>
              <a:rPr lang="zh-CN" altLang="en-US"/>
              <a:t>文件系统的超级用户：</a:t>
            </a:r>
            <a:r>
              <a:rPr lang="zh-CN" altLang="en-US">
                <a:solidFill>
                  <a:srgbClr val="FF0000"/>
                </a:solidFill>
              </a:rPr>
              <a:t>是启动</a:t>
            </a:r>
            <a:r>
              <a:rPr lang="en-US" altLang="zh-CN">
                <a:solidFill>
                  <a:srgbClr val="FF0000"/>
                </a:solidFill>
              </a:rPr>
              <a:t>namenode</a:t>
            </a:r>
            <a:r>
              <a:rPr lang="zh-CN" altLang="en-US">
                <a:solidFill>
                  <a:srgbClr val="FF0000"/>
                </a:solidFill>
              </a:rPr>
              <a:t>的用户</a:t>
            </a:r>
            <a:r>
              <a:rPr lang="zh-CN" altLang="en-US"/>
              <a:t>（也就是课程的</a:t>
            </a:r>
            <a:r>
              <a:rPr lang="en-US" altLang="zh-CN"/>
              <a:t>hadoop</a:t>
            </a:r>
            <a:r>
              <a:rPr lang="zh-CN" altLang="en-US"/>
              <a:t>用户）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所以遇到此问题的同学，请确保你的</a:t>
            </a:r>
            <a:r>
              <a:rPr lang="en-US" altLang="zh-CN"/>
              <a:t>HDFS</a:t>
            </a:r>
            <a:r>
              <a:rPr lang="zh-CN" altLang="en-US"/>
              <a:t>操作命令是以：</a:t>
            </a:r>
            <a:r>
              <a:rPr lang="en-US" altLang="zh-CN"/>
              <a:t>hadoop</a:t>
            </a:r>
            <a:r>
              <a:rPr lang="zh-CN" altLang="en-US"/>
              <a:t>用户执行的，</a:t>
            </a:r>
            <a:r>
              <a:rPr lang="en-US" altLang="zh-CN"/>
              <a:t>root</a:t>
            </a:r>
            <a:r>
              <a:rPr lang="zh-CN" altLang="en-US"/>
              <a:t>用户在</a:t>
            </a:r>
            <a:r>
              <a:rPr lang="en-US" altLang="zh-CN"/>
              <a:t>HDFS</a:t>
            </a:r>
            <a:r>
              <a:rPr lang="zh-CN" altLang="en-US"/>
              <a:t>上其实没特权。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114550"/>
            <a:ext cx="690562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修改权限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中，可以使用和</a:t>
            </a:r>
            <a:r>
              <a:rPr lang="en-US" altLang="zh-CN"/>
              <a:t>Linux</a:t>
            </a:r>
            <a:r>
              <a:rPr lang="zh-CN" altLang="en-US"/>
              <a:t>一样的授权语句，即：</a:t>
            </a:r>
            <a:r>
              <a:rPr lang="en-US" altLang="zh-CN"/>
              <a:t>chown</a:t>
            </a:r>
            <a:r>
              <a:rPr lang="zh-CN" altLang="en-US"/>
              <a:t>和</a:t>
            </a:r>
            <a:r>
              <a:rPr lang="en-US" altLang="zh-CN"/>
              <a:t>chmod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修改所属用户和组：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hadoop fs -chown [</a:t>
            </a:r>
            <a:r>
              <a:rPr lang="en-US" altLang="zh-CN">
                <a:sym typeface="+mn-ea"/>
              </a:rPr>
              <a:t>-R</a:t>
            </a:r>
            <a:r>
              <a:rPr lang="en-US" altLang="zh-CN"/>
              <a:t>] root:root /xxx.txt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hdfs dfs </a:t>
            </a:r>
            <a:r>
              <a:rPr lang="en-US" altLang="zh-CN">
                <a:sym typeface="+mn-ea"/>
              </a:rPr>
              <a:t>-chown [</a:t>
            </a:r>
            <a:r>
              <a:rPr lang="en-US" altLang="zh-CN">
                <a:sym typeface="+mn-ea"/>
              </a:rPr>
              <a:t>-R</a:t>
            </a:r>
            <a:r>
              <a:rPr lang="en-US" altLang="zh-CN">
                <a:sym typeface="+mn-ea"/>
              </a:rPr>
              <a:t>] root:root /xxx.txt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修改权限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hadoop fs -chmod [</a:t>
            </a:r>
            <a:r>
              <a:rPr lang="en-US" altLang="zh-CN">
                <a:sym typeface="+mn-ea"/>
              </a:rPr>
              <a:t>-R] 777 /xxx.txt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hdfs dfs -chmod [</a:t>
            </a:r>
            <a:r>
              <a:rPr lang="en-US" altLang="zh-CN">
                <a:sym typeface="+mn-ea"/>
              </a:rPr>
              <a:t>-R] 777 /xxx.txt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HDFS</a:t>
            </a:r>
            <a:r>
              <a:rPr lang="zh-CN" altLang="en-US"/>
              <a:t>文件系统使用和</a:t>
            </a:r>
            <a:r>
              <a:rPr lang="en-US" altLang="zh-CN"/>
              <a:t>Linux</a:t>
            </a:r>
            <a:r>
              <a:rPr lang="zh-CN" altLang="en-US"/>
              <a:t>一样逻辑的权限控制体系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HDFS</a:t>
            </a:r>
            <a:r>
              <a:rPr lang="zh-CN" altLang="en-US"/>
              <a:t>的超级用户：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启动</a:t>
            </a:r>
            <a:r>
              <a:rPr lang="en-US" altLang="zh-CN" sz="1400"/>
              <a:t>namenode</a:t>
            </a:r>
            <a:r>
              <a:rPr lang="zh-CN" altLang="en-US" sz="1400"/>
              <a:t>的用户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可以使用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hadoop fs -chown </a:t>
            </a:r>
            <a:r>
              <a:rPr lang="zh-CN" altLang="en-US" sz="1400"/>
              <a:t>或</a:t>
            </a:r>
            <a:r>
              <a:rPr lang="en-US" altLang="zh-CN" sz="1400"/>
              <a:t> hdfs dfs -chown</a:t>
            </a:r>
            <a:r>
              <a:rPr lang="zh-CN" altLang="en-US" sz="1400"/>
              <a:t>，修改所属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hadoop fs -chmod </a:t>
            </a:r>
            <a:r>
              <a:rPr lang="zh-CN" altLang="en-US" sz="1400"/>
              <a:t>或</a:t>
            </a:r>
            <a:r>
              <a:rPr lang="en-US" altLang="zh-CN" sz="1400"/>
              <a:t> hdfs dfs -chmod</a:t>
            </a:r>
            <a:r>
              <a:rPr lang="zh-CN" altLang="en-US" sz="1400"/>
              <a:t>，修改权限</a:t>
            </a:r>
            <a:endParaRPr lang="zh-CN" altLang="en-US" sz="14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2" name="左大括号 11"/>
            <p:cNvSpPr/>
            <p:nvPr>
              <p:custDataLst>
                <p:tags r:id="rId2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了解数据是如何在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中进行存储的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中是如何保证安全的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489190" y="1270000"/>
            <a:ext cx="1438910" cy="4912995"/>
            <a:chOff x="11794" y="2000"/>
            <a:chExt cx="2266" cy="7737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794" y="4579"/>
              <a:ext cx="2266" cy="2266"/>
            </a:xfrm>
            <a:prstGeom prst="rect">
              <a:avLst/>
            </a:prstGeom>
          </p:spPr>
        </p:pic>
        <p:pic>
          <p:nvPicPr>
            <p:cNvPr id="20" name="图片 1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794" y="7158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06" y="6724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06" y="930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part2</a:t>
            </a:r>
            <a:endParaRPr lang="en-US" altLang="zh-CN" sz="1200"/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part1</a:t>
            </a:r>
            <a:endParaRPr lang="en-US" altLang="zh-CN" sz="1200"/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part3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355090" y="7089140"/>
            <a:ext cx="61341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分布式存储：每个服务器（节点）存储文件的一部分</a:t>
            </a:r>
            <a:endParaRPr lang="zh-CN" altLang="en-US" sz="2000" dirty="0">
              <a:solidFill>
                <a:schemeClr val="accent6"/>
              </a:solidFill>
              <a:latin typeface="方正手绘简体_准" panose="02000000000000000000" charset="-122"/>
              <a:ea typeface="方正手绘简体_准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10185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part2</a:t>
            </a:r>
            <a:endParaRPr lang="en-US" altLang="zh-CN" sz="1200"/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part1</a:t>
            </a:r>
            <a:endParaRPr lang="en-US" altLang="zh-CN" sz="1200"/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part3</a:t>
            </a:r>
            <a:endParaRPr lang="en-US" altLang="zh-CN" sz="1200"/>
          </a:p>
        </p:txBody>
      </p:sp>
      <p:sp>
        <p:nvSpPr>
          <p:cNvPr id="27" name="文本框 26"/>
          <p:cNvSpPr txBox="1"/>
          <p:nvPr/>
        </p:nvSpPr>
        <p:spPr>
          <a:xfrm>
            <a:off x="1355090" y="3427730"/>
            <a:ext cx="61341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分布式存储：每个服务器（节点）存储文件的一部分</a:t>
            </a:r>
            <a:endParaRPr lang="zh-CN" altLang="en-US" sz="2000" dirty="0">
              <a:solidFill>
                <a:schemeClr val="accent6"/>
              </a:solidFill>
              <a:latin typeface="方正手绘简体_准" panose="02000000000000000000" charset="-122"/>
              <a:ea typeface="方正手绘简体_准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814070" y="1976120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34" name="圆角矩形 33"/>
          <p:cNvSpPr/>
          <p:nvPr/>
        </p:nvSpPr>
        <p:spPr>
          <a:xfrm>
            <a:off x="814070" y="2584450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35" name="圆角矩形 34"/>
          <p:cNvSpPr/>
          <p:nvPr/>
        </p:nvSpPr>
        <p:spPr>
          <a:xfrm>
            <a:off x="814070" y="3193415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36" name="组合 35"/>
          <p:cNvGrpSpPr/>
          <p:nvPr/>
        </p:nvGrpSpPr>
        <p:grpSpPr>
          <a:xfrm rot="0">
            <a:off x="710565" y="1858645"/>
            <a:ext cx="1290955" cy="2356485"/>
            <a:chOff x="5334" y="3600"/>
            <a:chExt cx="2705" cy="4937"/>
          </a:xfrm>
        </p:grpSpPr>
        <p:sp>
          <p:nvSpPr>
            <p:cNvPr id="37" name="圆角矩形 3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334" y="7831"/>
              <a:ext cx="2705" cy="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1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333625" y="200025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2333625" y="273431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2333625" y="346837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44" name="组合 43"/>
          <p:cNvGrpSpPr/>
          <p:nvPr/>
        </p:nvGrpSpPr>
        <p:grpSpPr>
          <a:xfrm rot="0">
            <a:off x="2208530" y="1858645"/>
            <a:ext cx="1557020" cy="2773045"/>
            <a:chOff x="5334" y="3600"/>
            <a:chExt cx="2705" cy="4817"/>
          </a:xfrm>
        </p:grpSpPr>
        <p:sp>
          <p:nvSpPr>
            <p:cNvPr id="45" name="圆角矩形 44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334" y="7831"/>
              <a:ext cx="2705" cy="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4135120" y="2021840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4135120" y="2865755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50" name="圆角矩形 49"/>
          <p:cNvSpPr/>
          <p:nvPr/>
        </p:nvSpPr>
        <p:spPr>
          <a:xfrm>
            <a:off x="4135120" y="3710305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51" name="组合 50"/>
          <p:cNvGrpSpPr/>
          <p:nvPr/>
        </p:nvGrpSpPr>
        <p:grpSpPr>
          <a:xfrm rot="0">
            <a:off x="3991610" y="1858645"/>
            <a:ext cx="1790700" cy="3138805"/>
            <a:chOff x="5334" y="3600"/>
            <a:chExt cx="2705" cy="4740"/>
          </a:xfrm>
        </p:grpSpPr>
        <p:sp>
          <p:nvSpPr>
            <p:cNvPr id="52" name="圆角矩形 5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34" y="7831"/>
              <a:ext cx="2705" cy="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3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8390" y="3215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  <a:endParaRPr lang="zh-CN" altLang="en-US" sz="2000" b="1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434070" y="2158365"/>
            <a:ext cx="1088390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1" name="圆角矩形 40"/>
          <p:cNvSpPr/>
          <p:nvPr/>
        </p:nvSpPr>
        <p:spPr>
          <a:xfrm>
            <a:off x="8434070" y="1615440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8434070" y="1181100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part1</a:t>
            </a:r>
            <a:endParaRPr lang="en-US" altLang="zh-CN" sz="1400"/>
          </a:p>
        </p:txBody>
      </p:sp>
      <p:sp>
        <p:nvSpPr>
          <p:cNvPr id="34" name="圆角矩形 33"/>
          <p:cNvSpPr/>
          <p:nvPr/>
        </p:nvSpPr>
        <p:spPr>
          <a:xfrm>
            <a:off x="8434070" y="2818765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part2</a:t>
            </a:r>
            <a:endParaRPr lang="en-US" altLang="zh-CN" sz="1400"/>
          </a:p>
        </p:txBody>
      </p:sp>
      <p:sp>
        <p:nvSpPr>
          <p:cNvPr id="42" name="圆角矩形 41"/>
          <p:cNvSpPr/>
          <p:nvPr/>
        </p:nvSpPr>
        <p:spPr>
          <a:xfrm>
            <a:off x="8434070" y="3261995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8434070" y="3804920"/>
            <a:ext cx="1087755" cy="5708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35" name="圆角矩形 34"/>
          <p:cNvSpPr/>
          <p:nvPr/>
        </p:nvSpPr>
        <p:spPr>
          <a:xfrm>
            <a:off x="8434070" y="4504055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part3</a:t>
            </a:r>
            <a:endParaRPr lang="en-US" altLang="zh-CN" sz="1400"/>
          </a:p>
        </p:txBody>
      </p:sp>
      <p:sp>
        <p:nvSpPr>
          <p:cNvPr id="43" name="圆角矩形 42"/>
          <p:cNvSpPr/>
          <p:nvPr/>
        </p:nvSpPr>
        <p:spPr>
          <a:xfrm>
            <a:off x="8434070" y="4976495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sp>
        <p:nvSpPr>
          <p:cNvPr id="50" name="圆角矩形 49"/>
          <p:cNvSpPr/>
          <p:nvPr/>
        </p:nvSpPr>
        <p:spPr>
          <a:xfrm>
            <a:off x="8434070" y="5557520"/>
            <a:ext cx="1089025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1088390" y="68878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  <a:endParaRPr lang="zh-CN" altLang="en-US" sz="32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8434070" y="2158365"/>
            <a:ext cx="1088390" cy="57150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1" name="圆角矩形 40"/>
          <p:cNvSpPr/>
          <p:nvPr/>
        </p:nvSpPr>
        <p:spPr>
          <a:xfrm>
            <a:off x="8434070" y="1615440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8434070" y="1181100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34" name="圆角矩形 33"/>
          <p:cNvSpPr/>
          <p:nvPr/>
        </p:nvSpPr>
        <p:spPr>
          <a:xfrm>
            <a:off x="8434070" y="2818765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42" name="圆角矩形 41"/>
          <p:cNvSpPr/>
          <p:nvPr/>
        </p:nvSpPr>
        <p:spPr>
          <a:xfrm>
            <a:off x="8434070" y="3261995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8434070" y="3804920"/>
            <a:ext cx="1087755" cy="57086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35" name="圆角矩形 34"/>
          <p:cNvSpPr/>
          <p:nvPr/>
        </p:nvSpPr>
        <p:spPr>
          <a:xfrm>
            <a:off x="8434070" y="4504055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/>
          </a:p>
        </p:txBody>
      </p:sp>
      <p:sp>
        <p:nvSpPr>
          <p:cNvPr id="43" name="圆角矩形 42"/>
          <p:cNvSpPr/>
          <p:nvPr/>
        </p:nvSpPr>
        <p:spPr>
          <a:xfrm>
            <a:off x="8434070" y="4976495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0" name="圆角矩形 49"/>
          <p:cNvSpPr/>
          <p:nvPr/>
        </p:nvSpPr>
        <p:spPr>
          <a:xfrm>
            <a:off x="8434070" y="5557520"/>
            <a:ext cx="1089025" cy="57150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088390" y="25571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  <a:endParaRPr lang="zh-CN" altLang="en-US" sz="2000" b="1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8390" y="290766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  <a:endParaRPr lang="zh-CN" altLang="en-US" sz="32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97" name="圆角矩形 196"/>
          <p:cNvSpPr/>
          <p:nvPr/>
        </p:nvSpPr>
        <p:spPr>
          <a:xfrm>
            <a:off x="846010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8" name="圆角矩形 197"/>
          <p:cNvSpPr/>
          <p:nvPr/>
        </p:nvSpPr>
        <p:spPr>
          <a:xfrm>
            <a:off x="863981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9" name="圆角矩形 198"/>
          <p:cNvSpPr/>
          <p:nvPr/>
        </p:nvSpPr>
        <p:spPr>
          <a:xfrm>
            <a:off x="881951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0" name="圆角矩形 199"/>
          <p:cNvSpPr/>
          <p:nvPr/>
        </p:nvSpPr>
        <p:spPr>
          <a:xfrm>
            <a:off x="899922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1" name="圆角矩形 200"/>
          <p:cNvSpPr/>
          <p:nvPr/>
        </p:nvSpPr>
        <p:spPr>
          <a:xfrm>
            <a:off x="846010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2" name="圆角矩形 201"/>
          <p:cNvSpPr/>
          <p:nvPr/>
        </p:nvSpPr>
        <p:spPr>
          <a:xfrm>
            <a:off x="863981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3" name="圆角矩形 202"/>
          <p:cNvSpPr/>
          <p:nvPr/>
        </p:nvSpPr>
        <p:spPr>
          <a:xfrm>
            <a:off x="881951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4" name="圆角矩形 203"/>
          <p:cNvSpPr/>
          <p:nvPr/>
        </p:nvSpPr>
        <p:spPr>
          <a:xfrm>
            <a:off x="899922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5" name="圆角矩形 204"/>
          <p:cNvSpPr/>
          <p:nvPr/>
        </p:nvSpPr>
        <p:spPr>
          <a:xfrm>
            <a:off x="846010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6" name="圆角矩形 205"/>
          <p:cNvSpPr/>
          <p:nvPr/>
        </p:nvSpPr>
        <p:spPr>
          <a:xfrm>
            <a:off x="863981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7" name="圆角矩形 206"/>
          <p:cNvSpPr/>
          <p:nvPr/>
        </p:nvSpPr>
        <p:spPr>
          <a:xfrm>
            <a:off x="881951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8" name="圆角矩形 207"/>
          <p:cNvSpPr/>
          <p:nvPr/>
        </p:nvSpPr>
        <p:spPr>
          <a:xfrm>
            <a:off x="899922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9" name="圆角矩形 208"/>
          <p:cNvSpPr/>
          <p:nvPr/>
        </p:nvSpPr>
        <p:spPr>
          <a:xfrm>
            <a:off x="917956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0" name="圆角矩形 209"/>
          <p:cNvSpPr/>
          <p:nvPr/>
        </p:nvSpPr>
        <p:spPr>
          <a:xfrm>
            <a:off x="917956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1" name="圆角矩形 210"/>
          <p:cNvSpPr/>
          <p:nvPr/>
        </p:nvSpPr>
        <p:spPr>
          <a:xfrm>
            <a:off x="917956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2" name="圆角矩形 211"/>
          <p:cNvSpPr/>
          <p:nvPr/>
        </p:nvSpPr>
        <p:spPr>
          <a:xfrm>
            <a:off x="936180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3" name="圆角矩形 212"/>
          <p:cNvSpPr/>
          <p:nvPr/>
        </p:nvSpPr>
        <p:spPr>
          <a:xfrm>
            <a:off x="936180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4" name="圆角矩形 213"/>
          <p:cNvSpPr/>
          <p:nvPr/>
        </p:nvSpPr>
        <p:spPr>
          <a:xfrm>
            <a:off x="936180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6" name="圆角矩形 235"/>
          <p:cNvSpPr/>
          <p:nvPr/>
        </p:nvSpPr>
        <p:spPr>
          <a:xfrm>
            <a:off x="846391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圆角矩形 150"/>
          <p:cNvSpPr/>
          <p:nvPr/>
        </p:nvSpPr>
        <p:spPr>
          <a:xfrm>
            <a:off x="84639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2" name="圆角矩形 151"/>
          <p:cNvSpPr/>
          <p:nvPr/>
        </p:nvSpPr>
        <p:spPr>
          <a:xfrm>
            <a:off x="8643620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3" name="圆角矩形 152"/>
          <p:cNvSpPr/>
          <p:nvPr/>
        </p:nvSpPr>
        <p:spPr>
          <a:xfrm>
            <a:off x="882332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圆角矩形 153"/>
          <p:cNvSpPr/>
          <p:nvPr/>
        </p:nvSpPr>
        <p:spPr>
          <a:xfrm>
            <a:off x="9003030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5" name="圆角矩形 154"/>
          <p:cNvSpPr/>
          <p:nvPr/>
        </p:nvSpPr>
        <p:spPr>
          <a:xfrm>
            <a:off x="846391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6" name="圆角矩形 155"/>
          <p:cNvSpPr/>
          <p:nvPr/>
        </p:nvSpPr>
        <p:spPr>
          <a:xfrm>
            <a:off x="8643620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7" name="圆角矩形 156"/>
          <p:cNvSpPr/>
          <p:nvPr/>
        </p:nvSpPr>
        <p:spPr>
          <a:xfrm>
            <a:off x="882332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8" name="圆角矩形 157"/>
          <p:cNvSpPr/>
          <p:nvPr/>
        </p:nvSpPr>
        <p:spPr>
          <a:xfrm>
            <a:off x="9003030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9" name="圆角矩形 158"/>
          <p:cNvSpPr/>
          <p:nvPr/>
        </p:nvSpPr>
        <p:spPr>
          <a:xfrm>
            <a:off x="91878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圆角矩形 159"/>
          <p:cNvSpPr/>
          <p:nvPr/>
        </p:nvSpPr>
        <p:spPr>
          <a:xfrm>
            <a:off x="918781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5" name="圆角矩形 234"/>
          <p:cNvSpPr/>
          <p:nvPr/>
        </p:nvSpPr>
        <p:spPr>
          <a:xfrm>
            <a:off x="84639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圆角矩形 124"/>
          <p:cNvSpPr/>
          <p:nvPr/>
        </p:nvSpPr>
        <p:spPr>
          <a:xfrm>
            <a:off x="845375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8633460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881316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圆角矩形 127"/>
          <p:cNvSpPr/>
          <p:nvPr/>
        </p:nvSpPr>
        <p:spPr>
          <a:xfrm>
            <a:off x="8992870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8453755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8633460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圆角矩形 130"/>
          <p:cNvSpPr/>
          <p:nvPr/>
        </p:nvSpPr>
        <p:spPr>
          <a:xfrm>
            <a:off x="8813165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0" name="圆角矩形 139"/>
          <p:cNvSpPr/>
          <p:nvPr/>
        </p:nvSpPr>
        <p:spPr>
          <a:xfrm>
            <a:off x="8992870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845248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圆角矩形 141"/>
          <p:cNvSpPr/>
          <p:nvPr/>
        </p:nvSpPr>
        <p:spPr>
          <a:xfrm>
            <a:off x="84601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圆角矩形 142"/>
          <p:cNvSpPr/>
          <p:nvPr/>
        </p:nvSpPr>
        <p:spPr>
          <a:xfrm>
            <a:off x="863981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圆角矩形 143"/>
          <p:cNvSpPr/>
          <p:nvPr/>
        </p:nvSpPr>
        <p:spPr>
          <a:xfrm>
            <a:off x="881951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圆角矩形 144"/>
          <p:cNvSpPr/>
          <p:nvPr/>
        </p:nvSpPr>
        <p:spPr>
          <a:xfrm>
            <a:off x="899922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6" name="圆角矩形 145"/>
          <p:cNvSpPr/>
          <p:nvPr/>
        </p:nvSpPr>
        <p:spPr>
          <a:xfrm>
            <a:off x="846010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圆角矩形 146"/>
          <p:cNvSpPr/>
          <p:nvPr/>
        </p:nvSpPr>
        <p:spPr>
          <a:xfrm>
            <a:off x="863981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881951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9" name="圆角矩形 148"/>
          <p:cNvSpPr/>
          <p:nvPr/>
        </p:nvSpPr>
        <p:spPr>
          <a:xfrm>
            <a:off x="899922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0" name="圆角矩形 149"/>
          <p:cNvSpPr/>
          <p:nvPr/>
        </p:nvSpPr>
        <p:spPr>
          <a:xfrm>
            <a:off x="846010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圆角矩形 160"/>
          <p:cNvSpPr/>
          <p:nvPr/>
        </p:nvSpPr>
        <p:spPr>
          <a:xfrm>
            <a:off x="863981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2" name="圆角矩形 161"/>
          <p:cNvSpPr/>
          <p:nvPr/>
        </p:nvSpPr>
        <p:spPr>
          <a:xfrm>
            <a:off x="881951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3" name="圆角矩形 162"/>
          <p:cNvSpPr/>
          <p:nvPr/>
        </p:nvSpPr>
        <p:spPr>
          <a:xfrm>
            <a:off x="899922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4" name="圆角矩形 163"/>
          <p:cNvSpPr/>
          <p:nvPr/>
        </p:nvSpPr>
        <p:spPr>
          <a:xfrm>
            <a:off x="917956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5" name="圆角矩形 164"/>
          <p:cNvSpPr/>
          <p:nvPr/>
        </p:nvSpPr>
        <p:spPr>
          <a:xfrm>
            <a:off x="917956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6" name="圆角矩形 165"/>
          <p:cNvSpPr/>
          <p:nvPr/>
        </p:nvSpPr>
        <p:spPr>
          <a:xfrm>
            <a:off x="917956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7" name="圆角矩形 166"/>
          <p:cNvSpPr/>
          <p:nvPr/>
        </p:nvSpPr>
        <p:spPr>
          <a:xfrm>
            <a:off x="93618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8" name="圆角矩形 167"/>
          <p:cNvSpPr/>
          <p:nvPr/>
        </p:nvSpPr>
        <p:spPr>
          <a:xfrm>
            <a:off x="936180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9" name="圆角矩形 168"/>
          <p:cNvSpPr/>
          <p:nvPr/>
        </p:nvSpPr>
        <p:spPr>
          <a:xfrm>
            <a:off x="936180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3" name="圆角矩形 232"/>
          <p:cNvSpPr/>
          <p:nvPr/>
        </p:nvSpPr>
        <p:spPr>
          <a:xfrm>
            <a:off x="845820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0" name="圆角矩形 169"/>
          <p:cNvSpPr/>
          <p:nvPr/>
        </p:nvSpPr>
        <p:spPr>
          <a:xfrm>
            <a:off x="84728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1" name="圆角矩形 170"/>
          <p:cNvSpPr/>
          <p:nvPr/>
        </p:nvSpPr>
        <p:spPr>
          <a:xfrm>
            <a:off x="8652510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2" name="圆角矩形 171"/>
          <p:cNvSpPr/>
          <p:nvPr/>
        </p:nvSpPr>
        <p:spPr>
          <a:xfrm>
            <a:off x="883221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3" name="圆角矩形 172"/>
          <p:cNvSpPr/>
          <p:nvPr/>
        </p:nvSpPr>
        <p:spPr>
          <a:xfrm>
            <a:off x="9011920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4" name="圆角矩形 173"/>
          <p:cNvSpPr/>
          <p:nvPr/>
        </p:nvSpPr>
        <p:spPr>
          <a:xfrm>
            <a:off x="847280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5" name="圆角矩形 174"/>
          <p:cNvSpPr/>
          <p:nvPr/>
        </p:nvSpPr>
        <p:spPr>
          <a:xfrm>
            <a:off x="8652510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6" name="圆角矩形 175"/>
          <p:cNvSpPr/>
          <p:nvPr/>
        </p:nvSpPr>
        <p:spPr>
          <a:xfrm>
            <a:off x="883221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7" name="圆角矩形 176"/>
          <p:cNvSpPr/>
          <p:nvPr/>
        </p:nvSpPr>
        <p:spPr>
          <a:xfrm>
            <a:off x="9011920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8" name="圆角矩形 177"/>
          <p:cNvSpPr/>
          <p:nvPr/>
        </p:nvSpPr>
        <p:spPr>
          <a:xfrm>
            <a:off x="91967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9" name="圆角矩形 178"/>
          <p:cNvSpPr/>
          <p:nvPr/>
        </p:nvSpPr>
        <p:spPr>
          <a:xfrm>
            <a:off x="919670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84728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0" name="圆角矩形 179"/>
          <p:cNvSpPr/>
          <p:nvPr/>
        </p:nvSpPr>
        <p:spPr>
          <a:xfrm>
            <a:off x="8458200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1" name="圆角矩形 180"/>
          <p:cNvSpPr/>
          <p:nvPr/>
        </p:nvSpPr>
        <p:spPr>
          <a:xfrm>
            <a:off x="863790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2" name="圆角矩形 181"/>
          <p:cNvSpPr/>
          <p:nvPr/>
        </p:nvSpPr>
        <p:spPr>
          <a:xfrm>
            <a:off x="8817610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3" name="圆角矩形 182"/>
          <p:cNvSpPr/>
          <p:nvPr/>
        </p:nvSpPr>
        <p:spPr>
          <a:xfrm>
            <a:off x="899731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8458200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5" name="圆角矩形 184"/>
          <p:cNvSpPr/>
          <p:nvPr/>
        </p:nvSpPr>
        <p:spPr>
          <a:xfrm>
            <a:off x="8637905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6" name="圆角矩形 185"/>
          <p:cNvSpPr/>
          <p:nvPr/>
        </p:nvSpPr>
        <p:spPr>
          <a:xfrm>
            <a:off x="8817610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7" name="圆角矩形 186"/>
          <p:cNvSpPr/>
          <p:nvPr/>
        </p:nvSpPr>
        <p:spPr>
          <a:xfrm>
            <a:off x="8997315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845375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8" name="圆角矩形 187"/>
          <p:cNvSpPr/>
          <p:nvPr/>
        </p:nvSpPr>
        <p:spPr>
          <a:xfrm>
            <a:off x="846836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864806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圆角矩形 189"/>
          <p:cNvSpPr/>
          <p:nvPr/>
        </p:nvSpPr>
        <p:spPr>
          <a:xfrm>
            <a:off x="882777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1" name="圆角矩形 190"/>
          <p:cNvSpPr/>
          <p:nvPr/>
        </p:nvSpPr>
        <p:spPr>
          <a:xfrm>
            <a:off x="900747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846836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3" name="圆角矩形 192"/>
          <p:cNvSpPr/>
          <p:nvPr/>
        </p:nvSpPr>
        <p:spPr>
          <a:xfrm>
            <a:off x="864806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4" name="圆角矩形 193"/>
          <p:cNvSpPr/>
          <p:nvPr/>
        </p:nvSpPr>
        <p:spPr>
          <a:xfrm>
            <a:off x="882777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5" name="圆角矩形 194"/>
          <p:cNvSpPr/>
          <p:nvPr/>
        </p:nvSpPr>
        <p:spPr>
          <a:xfrm>
            <a:off x="900747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6" name="圆角矩形 195"/>
          <p:cNvSpPr/>
          <p:nvPr/>
        </p:nvSpPr>
        <p:spPr>
          <a:xfrm>
            <a:off x="846836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5" name="圆角矩形 214"/>
          <p:cNvSpPr/>
          <p:nvPr/>
        </p:nvSpPr>
        <p:spPr>
          <a:xfrm>
            <a:off x="864806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6" name="圆角矩形 215"/>
          <p:cNvSpPr/>
          <p:nvPr/>
        </p:nvSpPr>
        <p:spPr>
          <a:xfrm>
            <a:off x="882777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7" name="圆角矩形 216"/>
          <p:cNvSpPr/>
          <p:nvPr/>
        </p:nvSpPr>
        <p:spPr>
          <a:xfrm>
            <a:off x="900747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8" name="圆角矩形 217"/>
          <p:cNvSpPr/>
          <p:nvPr/>
        </p:nvSpPr>
        <p:spPr>
          <a:xfrm>
            <a:off x="918781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9" name="圆角矩形 218"/>
          <p:cNvSpPr/>
          <p:nvPr/>
        </p:nvSpPr>
        <p:spPr>
          <a:xfrm>
            <a:off x="918781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0" name="圆角矩形 219"/>
          <p:cNvSpPr/>
          <p:nvPr/>
        </p:nvSpPr>
        <p:spPr>
          <a:xfrm>
            <a:off x="918781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1" name="圆角矩形 220"/>
          <p:cNvSpPr/>
          <p:nvPr/>
        </p:nvSpPr>
        <p:spPr>
          <a:xfrm>
            <a:off x="937006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2" name="圆角矩形 221"/>
          <p:cNvSpPr/>
          <p:nvPr/>
        </p:nvSpPr>
        <p:spPr>
          <a:xfrm>
            <a:off x="937006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3" name="圆角矩形 222"/>
          <p:cNvSpPr/>
          <p:nvPr/>
        </p:nvSpPr>
        <p:spPr>
          <a:xfrm>
            <a:off x="937006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0" name="圆角矩形 229"/>
          <p:cNvSpPr/>
          <p:nvPr/>
        </p:nvSpPr>
        <p:spPr>
          <a:xfrm>
            <a:off x="847280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4" name="圆角矩形 223"/>
          <p:cNvSpPr/>
          <p:nvPr/>
        </p:nvSpPr>
        <p:spPr>
          <a:xfrm>
            <a:off x="846010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5" name="圆角矩形 224"/>
          <p:cNvSpPr/>
          <p:nvPr/>
        </p:nvSpPr>
        <p:spPr>
          <a:xfrm>
            <a:off x="863981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6" name="圆角矩形 225"/>
          <p:cNvSpPr/>
          <p:nvPr/>
        </p:nvSpPr>
        <p:spPr>
          <a:xfrm>
            <a:off x="881951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7" name="圆角矩形 226"/>
          <p:cNvSpPr/>
          <p:nvPr/>
        </p:nvSpPr>
        <p:spPr>
          <a:xfrm>
            <a:off x="899922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8" name="圆角矩形 227"/>
          <p:cNvSpPr/>
          <p:nvPr/>
        </p:nvSpPr>
        <p:spPr>
          <a:xfrm>
            <a:off x="846010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9" name="圆角矩形 228"/>
          <p:cNvSpPr/>
          <p:nvPr/>
        </p:nvSpPr>
        <p:spPr>
          <a:xfrm>
            <a:off x="8639810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7" name="圆角矩形 236"/>
          <p:cNvSpPr/>
          <p:nvPr/>
        </p:nvSpPr>
        <p:spPr>
          <a:xfrm>
            <a:off x="881951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8" name="圆角矩形 237"/>
          <p:cNvSpPr/>
          <p:nvPr/>
        </p:nvSpPr>
        <p:spPr>
          <a:xfrm>
            <a:off x="8999220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9" name="圆角矩形 238"/>
          <p:cNvSpPr/>
          <p:nvPr/>
        </p:nvSpPr>
        <p:spPr>
          <a:xfrm>
            <a:off x="919670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0" name="圆角矩形 239"/>
          <p:cNvSpPr/>
          <p:nvPr/>
        </p:nvSpPr>
        <p:spPr>
          <a:xfrm>
            <a:off x="919670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846455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2" name="圆角矩形 241"/>
          <p:cNvSpPr/>
          <p:nvPr/>
        </p:nvSpPr>
        <p:spPr>
          <a:xfrm>
            <a:off x="846010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863981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4" name="圆角矩形 243"/>
          <p:cNvSpPr/>
          <p:nvPr/>
        </p:nvSpPr>
        <p:spPr>
          <a:xfrm>
            <a:off x="881951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圆角矩形 244"/>
          <p:cNvSpPr/>
          <p:nvPr/>
        </p:nvSpPr>
        <p:spPr>
          <a:xfrm>
            <a:off x="899922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6" name="圆角矩形 245"/>
          <p:cNvSpPr/>
          <p:nvPr/>
        </p:nvSpPr>
        <p:spPr>
          <a:xfrm>
            <a:off x="8460105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7" name="圆角矩形 246"/>
          <p:cNvSpPr/>
          <p:nvPr/>
        </p:nvSpPr>
        <p:spPr>
          <a:xfrm>
            <a:off x="8639810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8" name="圆角矩形 247"/>
          <p:cNvSpPr/>
          <p:nvPr/>
        </p:nvSpPr>
        <p:spPr>
          <a:xfrm>
            <a:off x="8819515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9" name="圆角矩形 248"/>
          <p:cNvSpPr/>
          <p:nvPr/>
        </p:nvSpPr>
        <p:spPr>
          <a:xfrm>
            <a:off x="8999220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0" name="圆角矩形 249"/>
          <p:cNvSpPr/>
          <p:nvPr/>
        </p:nvSpPr>
        <p:spPr>
          <a:xfrm>
            <a:off x="846391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1" name="圆角矩形 250"/>
          <p:cNvSpPr/>
          <p:nvPr/>
        </p:nvSpPr>
        <p:spPr>
          <a:xfrm>
            <a:off x="846836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847280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84601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846074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5" name="文本框 254"/>
          <p:cNvSpPr txBox="1"/>
          <p:nvPr/>
        </p:nvSpPr>
        <p:spPr>
          <a:xfrm>
            <a:off x="1769110" y="6858000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  <a:endParaRPr lang="en-US" altLang="zh-CN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8390" y="25571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  <a:endParaRPr lang="zh-CN" altLang="en-US" sz="2000" b="1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8390" y="290766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  <a:endParaRPr lang="zh-CN" altLang="en-US" sz="32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35" name="圆角矩形 234"/>
          <p:cNvSpPr/>
          <p:nvPr/>
        </p:nvSpPr>
        <p:spPr>
          <a:xfrm>
            <a:off x="5277485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5277485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4958080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4958080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4658360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34070" y="1181100"/>
            <a:ext cx="1088390" cy="4947920"/>
            <a:chOff x="13282" y="1860"/>
            <a:chExt cx="1714" cy="7792"/>
          </a:xfrm>
        </p:grpSpPr>
        <p:sp>
          <p:nvSpPr>
            <p:cNvPr id="48" name="圆角矩形 47"/>
            <p:cNvSpPr/>
            <p:nvPr/>
          </p:nvSpPr>
          <p:spPr>
            <a:xfrm>
              <a:off x="13282" y="3399"/>
              <a:ext cx="1714" cy="900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3282" y="2544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3282" y="1860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40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3282" y="4439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40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13282" y="5137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282" y="5992"/>
              <a:ext cx="1713" cy="899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3282" y="7093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40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3282" y="7837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3282" y="8752"/>
              <a:ext cx="1715" cy="900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197" name="圆角矩形 196"/>
            <p:cNvSpPr/>
            <p:nvPr/>
          </p:nvSpPr>
          <p:spPr>
            <a:xfrm>
              <a:off x="13323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圆角矩形 197"/>
            <p:cNvSpPr/>
            <p:nvPr/>
          </p:nvSpPr>
          <p:spPr>
            <a:xfrm>
              <a:off x="13606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13889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0" name="圆角矩形 199"/>
            <p:cNvSpPr/>
            <p:nvPr/>
          </p:nvSpPr>
          <p:spPr>
            <a:xfrm>
              <a:off x="14172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圆角矩形 200"/>
            <p:cNvSpPr/>
            <p:nvPr/>
          </p:nvSpPr>
          <p:spPr>
            <a:xfrm>
              <a:off x="13323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圆角矩形 201"/>
            <p:cNvSpPr/>
            <p:nvPr/>
          </p:nvSpPr>
          <p:spPr>
            <a:xfrm>
              <a:off x="13606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圆角矩形 202"/>
            <p:cNvSpPr/>
            <p:nvPr/>
          </p:nvSpPr>
          <p:spPr>
            <a:xfrm>
              <a:off x="13889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圆角矩形 203"/>
            <p:cNvSpPr/>
            <p:nvPr/>
          </p:nvSpPr>
          <p:spPr>
            <a:xfrm>
              <a:off x="14172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5" name="圆角矩形 204"/>
            <p:cNvSpPr/>
            <p:nvPr/>
          </p:nvSpPr>
          <p:spPr>
            <a:xfrm>
              <a:off x="13323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圆角矩形 205"/>
            <p:cNvSpPr/>
            <p:nvPr/>
          </p:nvSpPr>
          <p:spPr>
            <a:xfrm>
              <a:off x="13606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13889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圆角矩形 207"/>
            <p:cNvSpPr/>
            <p:nvPr/>
          </p:nvSpPr>
          <p:spPr>
            <a:xfrm>
              <a:off x="14172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9" name="圆角矩形 208"/>
            <p:cNvSpPr/>
            <p:nvPr/>
          </p:nvSpPr>
          <p:spPr>
            <a:xfrm>
              <a:off x="14456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0" name="圆角矩形 209"/>
            <p:cNvSpPr/>
            <p:nvPr/>
          </p:nvSpPr>
          <p:spPr>
            <a:xfrm>
              <a:off x="14456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1" name="圆角矩形 210"/>
            <p:cNvSpPr/>
            <p:nvPr/>
          </p:nvSpPr>
          <p:spPr>
            <a:xfrm>
              <a:off x="14456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2" name="圆角矩形 211"/>
            <p:cNvSpPr/>
            <p:nvPr/>
          </p:nvSpPr>
          <p:spPr>
            <a:xfrm>
              <a:off x="14743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14743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4" name="圆角矩形 213"/>
            <p:cNvSpPr/>
            <p:nvPr/>
          </p:nvSpPr>
          <p:spPr>
            <a:xfrm>
              <a:off x="14743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6" name="圆角矩形 235"/>
            <p:cNvSpPr/>
            <p:nvPr/>
          </p:nvSpPr>
          <p:spPr>
            <a:xfrm>
              <a:off x="13329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1" name="圆角矩形 150"/>
            <p:cNvSpPr/>
            <p:nvPr/>
          </p:nvSpPr>
          <p:spPr>
            <a:xfrm>
              <a:off x="13329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圆角矩形 151"/>
            <p:cNvSpPr/>
            <p:nvPr/>
          </p:nvSpPr>
          <p:spPr>
            <a:xfrm>
              <a:off x="13612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13895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圆角矩形 153"/>
            <p:cNvSpPr/>
            <p:nvPr/>
          </p:nvSpPr>
          <p:spPr>
            <a:xfrm>
              <a:off x="14178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13329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圆角矩形 155"/>
            <p:cNvSpPr/>
            <p:nvPr/>
          </p:nvSpPr>
          <p:spPr>
            <a:xfrm>
              <a:off x="13612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13895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14178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14469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0" name="圆角矩形 159"/>
            <p:cNvSpPr/>
            <p:nvPr/>
          </p:nvSpPr>
          <p:spPr>
            <a:xfrm>
              <a:off x="14469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5" name="圆角矩形 124"/>
            <p:cNvSpPr/>
            <p:nvPr/>
          </p:nvSpPr>
          <p:spPr>
            <a:xfrm>
              <a:off x="13313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3596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13879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14162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3313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圆角矩形 129"/>
            <p:cNvSpPr/>
            <p:nvPr/>
          </p:nvSpPr>
          <p:spPr>
            <a:xfrm>
              <a:off x="13596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13879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0" name="圆角矩形 139"/>
            <p:cNvSpPr/>
            <p:nvPr/>
          </p:nvSpPr>
          <p:spPr>
            <a:xfrm>
              <a:off x="14162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13323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13606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13889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14172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13323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13606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13889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14172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0" name="圆角矩形 149"/>
            <p:cNvSpPr/>
            <p:nvPr/>
          </p:nvSpPr>
          <p:spPr>
            <a:xfrm>
              <a:off x="13323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圆角矩形 160"/>
            <p:cNvSpPr/>
            <p:nvPr/>
          </p:nvSpPr>
          <p:spPr>
            <a:xfrm>
              <a:off x="13606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圆角矩形 161"/>
            <p:cNvSpPr/>
            <p:nvPr/>
          </p:nvSpPr>
          <p:spPr>
            <a:xfrm>
              <a:off x="13889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圆角矩形 162"/>
            <p:cNvSpPr/>
            <p:nvPr/>
          </p:nvSpPr>
          <p:spPr>
            <a:xfrm>
              <a:off x="14172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圆角矩形 163"/>
            <p:cNvSpPr/>
            <p:nvPr/>
          </p:nvSpPr>
          <p:spPr>
            <a:xfrm>
              <a:off x="14456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圆角矩形 164"/>
            <p:cNvSpPr/>
            <p:nvPr/>
          </p:nvSpPr>
          <p:spPr>
            <a:xfrm>
              <a:off x="14456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圆角矩形 165"/>
            <p:cNvSpPr/>
            <p:nvPr/>
          </p:nvSpPr>
          <p:spPr>
            <a:xfrm>
              <a:off x="14456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圆角矩形 166"/>
            <p:cNvSpPr/>
            <p:nvPr/>
          </p:nvSpPr>
          <p:spPr>
            <a:xfrm>
              <a:off x="14743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圆角矩形 167"/>
            <p:cNvSpPr/>
            <p:nvPr/>
          </p:nvSpPr>
          <p:spPr>
            <a:xfrm>
              <a:off x="14743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14743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3" name="圆角矩形 232"/>
            <p:cNvSpPr/>
            <p:nvPr/>
          </p:nvSpPr>
          <p:spPr>
            <a:xfrm>
              <a:off x="13320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圆角矩形 169"/>
            <p:cNvSpPr/>
            <p:nvPr/>
          </p:nvSpPr>
          <p:spPr>
            <a:xfrm>
              <a:off x="13343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圆角矩形 170"/>
            <p:cNvSpPr/>
            <p:nvPr/>
          </p:nvSpPr>
          <p:spPr>
            <a:xfrm>
              <a:off x="13626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圆角矩形 171"/>
            <p:cNvSpPr/>
            <p:nvPr/>
          </p:nvSpPr>
          <p:spPr>
            <a:xfrm>
              <a:off x="13909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14192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13343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13626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13909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14192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圆角矩形 177"/>
            <p:cNvSpPr/>
            <p:nvPr/>
          </p:nvSpPr>
          <p:spPr>
            <a:xfrm>
              <a:off x="14483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圆角矩形 178"/>
            <p:cNvSpPr/>
            <p:nvPr/>
          </p:nvSpPr>
          <p:spPr>
            <a:xfrm>
              <a:off x="14483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圆角矩形 179"/>
            <p:cNvSpPr/>
            <p:nvPr/>
          </p:nvSpPr>
          <p:spPr>
            <a:xfrm>
              <a:off x="13320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圆角矩形 180"/>
            <p:cNvSpPr/>
            <p:nvPr/>
          </p:nvSpPr>
          <p:spPr>
            <a:xfrm>
              <a:off x="13603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圆角矩形 181"/>
            <p:cNvSpPr/>
            <p:nvPr/>
          </p:nvSpPr>
          <p:spPr>
            <a:xfrm>
              <a:off x="13886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圆角矩形 182"/>
            <p:cNvSpPr/>
            <p:nvPr/>
          </p:nvSpPr>
          <p:spPr>
            <a:xfrm>
              <a:off x="14169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圆角矩形 183"/>
            <p:cNvSpPr/>
            <p:nvPr/>
          </p:nvSpPr>
          <p:spPr>
            <a:xfrm>
              <a:off x="13320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圆角矩形 184"/>
            <p:cNvSpPr/>
            <p:nvPr/>
          </p:nvSpPr>
          <p:spPr>
            <a:xfrm>
              <a:off x="13603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圆角矩形 185"/>
            <p:cNvSpPr/>
            <p:nvPr/>
          </p:nvSpPr>
          <p:spPr>
            <a:xfrm>
              <a:off x="13886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7" name="圆角矩形 186"/>
            <p:cNvSpPr/>
            <p:nvPr/>
          </p:nvSpPr>
          <p:spPr>
            <a:xfrm>
              <a:off x="14169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8" name="圆角矩形 187"/>
            <p:cNvSpPr/>
            <p:nvPr/>
          </p:nvSpPr>
          <p:spPr>
            <a:xfrm>
              <a:off x="13336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9" name="圆角矩形 188"/>
            <p:cNvSpPr/>
            <p:nvPr/>
          </p:nvSpPr>
          <p:spPr>
            <a:xfrm>
              <a:off x="13619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13902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14185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2" name="圆角矩形 191"/>
            <p:cNvSpPr/>
            <p:nvPr/>
          </p:nvSpPr>
          <p:spPr>
            <a:xfrm>
              <a:off x="13336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3" name="圆角矩形 192"/>
            <p:cNvSpPr/>
            <p:nvPr/>
          </p:nvSpPr>
          <p:spPr>
            <a:xfrm>
              <a:off x="13619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4" name="圆角矩形 193"/>
            <p:cNvSpPr/>
            <p:nvPr/>
          </p:nvSpPr>
          <p:spPr>
            <a:xfrm>
              <a:off x="13902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圆角矩形 194"/>
            <p:cNvSpPr/>
            <p:nvPr/>
          </p:nvSpPr>
          <p:spPr>
            <a:xfrm>
              <a:off x="14185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圆角矩形 195"/>
            <p:cNvSpPr/>
            <p:nvPr/>
          </p:nvSpPr>
          <p:spPr>
            <a:xfrm>
              <a:off x="13336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5" name="圆角矩形 214"/>
            <p:cNvSpPr/>
            <p:nvPr/>
          </p:nvSpPr>
          <p:spPr>
            <a:xfrm>
              <a:off x="13619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6" name="圆角矩形 215"/>
            <p:cNvSpPr/>
            <p:nvPr/>
          </p:nvSpPr>
          <p:spPr>
            <a:xfrm>
              <a:off x="13902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圆角矩形 216"/>
            <p:cNvSpPr/>
            <p:nvPr/>
          </p:nvSpPr>
          <p:spPr>
            <a:xfrm>
              <a:off x="14185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圆角矩形 217"/>
            <p:cNvSpPr/>
            <p:nvPr/>
          </p:nvSpPr>
          <p:spPr>
            <a:xfrm>
              <a:off x="14469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圆角矩形 218"/>
            <p:cNvSpPr/>
            <p:nvPr/>
          </p:nvSpPr>
          <p:spPr>
            <a:xfrm>
              <a:off x="14469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14469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圆角矩形 220"/>
            <p:cNvSpPr/>
            <p:nvPr/>
          </p:nvSpPr>
          <p:spPr>
            <a:xfrm>
              <a:off x="14756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14756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14756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0" name="圆角矩形 229"/>
            <p:cNvSpPr/>
            <p:nvPr/>
          </p:nvSpPr>
          <p:spPr>
            <a:xfrm>
              <a:off x="13343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圆角矩形 223"/>
            <p:cNvSpPr/>
            <p:nvPr/>
          </p:nvSpPr>
          <p:spPr>
            <a:xfrm>
              <a:off x="13323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13606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13889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14172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8" name="圆角矩形 227"/>
            <p:cNvSpPr/>
            <p:nvPr/>
          </p:nvSpPr>
          <p:spPr>
            <a:xfrm>
              <a:off x="13323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9" name="圆角矩形 228"/>
            <p:cNvSpPr/>
            <p:nvPr/>
          </p:nvSpPr>
          <p:spPr>
            <a:xfrm>
              <a:off x="13606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7" name="圆角矩形 236"/>
            <p:cNvSpPr/>
            <p:nvPr/>
          </p:nvSpPr>
          <p:spPr>
            <a:xfrm>
              <a:off x="13889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8" name="圆角矩形 237"/>
            <p:cNvSpPr/>
            <p:nvPr/>
          </p:nvSpPr>
          <p:spPr>
            <a:xfrm>
              <a:off x="14172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9" name="圆角矩形 238"/>
            <p:cNvSpPr/>
            <p:nvPr/>
          </p:nvSpPr>
          <p:spPr>
            <a:xfrm>
              <a:off x="14483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0" name="圆角矩形 239"/>
            <p:cNvSpPr/>
            <p:nvPr/>
          </p:nvSpPr>
          <p:spPr>
            <a:xfrm>
              <a:off x="14483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2" name="圆角矩形 241"/>
            <p:cNvSpPr/>
            <p:nvPr/>
          </p:nvSpPr>
          <p:spPr>
            <a:xfrm>
              <a:off x="13323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3" name="圆角矩形 242"/>
            <p:cNvSpPr/>
            <p:nvPr/>
          </p:nvSpPr>
          <p:spPr>
            <a:xfrm>
              <a:off x="13606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4" name="圆角矩形 243"/>
            <p:cNvSpPr/>
            <p:nvPr/>
          </p:nvSpPr>
          <p:spPr>
            <a:xfrm>
              <a:off x="13889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圆角矩形 244"/>
            <p:cNvSpPr/>
            <p:nvPr/>
          </p:nvSpPr>
          <p:spPr>
            <a:xfrm>
              <a:off x="14172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6" name="圆角矩形 245"/>
            <p:cNvSpPr/>
            <p:nvPr/>
          </p:nvSpPr>
          <p:spPr>
            <a:xfrm>
              <a:off x="13323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7" name="圆角矩形 246"/>
            <p:cNvSpPr/>
            <p:nvPr/>
          </p:nvSpPr>
          <p:spPr>
            <a:xfrm>
              <a:off x="13606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8" name="圆角矩形 247"/>
            <p:cNvSpPr/>
            <p:nvPr/>
          </p:nvSpPr>
          <p:spPr>
            <a:xfrm>
              <a:off x="13889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9" name="圆角矩形 248"/>
            <p:cNvSpPr/>
            <p:nvPr/>
          </p:nvSpPr>
          <p:spPr>
            <a:xfrm>
              <a:off x="14172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13329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1" name="圆角矩形 250"/>
          <p:cNvSpPr/>
          <p:nvPr/>
        </p:nvSpPr>
        <p:spPr>
          <a:xfrm>
            <a:off x="4658360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465836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4958080" y="404050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527748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56410" y="3593465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-6400800" y="260921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  <a:endParaRPr lang="zh-CN" altLang="en-US" sz="2000" b="1" dirty="0">
              <a:solidFill>
                <a:schemeClr val="accent2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400800" y="295973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  <a:endParaRPr lang="zh-CN" altLang="en-US" sz="32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35" name="圆角矩形 234"/>
          <p:cNvSpPr/>
          <p:nvPr/>
        </p:nvSpPr>
        <p:spPr>
          <a:xfrm>
            <a:off x="-2211705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-2211705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-2531110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-2531110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-2830830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1" name="圆角矩形 250"/>
          <p:cNvSpPr/>
          <p:nvPr/>
        </p:nvSpPr>
        <p:spPr>
          <a:xfrm>
            <a:off x="-2830830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-2830830" y="409003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-2531110" y="409257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-2211705" y="409003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-5732780" y="3645535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58724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49750" y="3723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文件分成多个</a:t>
            </a: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</a:t>
            </a:r>
            <a:endParaRPr lang="zh-CN" altLang="en-US" sz="2000" dirty="0">
              <a:solidFill>
                <a:schemeClr val="accent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块分三份存入对应服务器</a:t>
            </a:r>
            <a:endParaRPr lang="zh-CN" altLang="en-US" sz="2000" dirty="0">
              <a:solidFill>
                <a:schemeClr val="accent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9750" y="685800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问题：如果丢失或损坏了某个</a:t>
            </a:r>
            <a:r>
              <a:rPr lang="en-US" alt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块呢？</a:t>
            </a:r>
            <a:endParaRPr lang="zh-CN" altLang="en-US" sz="20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357370" y="-152082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文件分成多个</a:t>
            </a: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</a:t>
            </a:r>
            <a:endParaRPr lang="zh-CN" altLang="en-US" sz="2000" dirty="0">
              <a:solidFill>
                <a:schemeClr val="accent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块分三份存入对应服务器</a:t>
            </a:r>
            <a:endParaRPr lang="zh-CN" altLang="en-US" sz="2000" dirty="0">
              <a:solidFill>
                <a:schemeClr val="accent5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57370" y="3723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问题：如果丢失或损坏了某个</a:t>
            </a:r>
            <a:r>
              <a:rPr lang="en-US" alt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块呢？</a:t>
            </a:r>
            <a:endParaRPr lang="zh-CN" altLang="en-US" sz="20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5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4587240" y="311023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82560" y="3310255"/>
            <a:ext cx="4064000" cy="12299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  <a:endParaRPr lang="zh-CN" altLang="en-US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82560" y="69183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35" grpId="0"/>
      <p:bldP spid="35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82560" y="1711960"/>
            <a:ext cx="406400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  <a:endParaRPr lang="zh-CN" altLang="en-US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87240" y="311023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82560" y="369125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29692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了解实现一个分布式系统如何做基础</a:t>
            </a:r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架构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744335" y="-899795"/>
            <a:ext cx="406400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  <a:endParaRPr lang="zh-CN" altLang="en-US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44335" y="3691890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60675" y="1654810"/>
            <a:ext cx="358140" cy="3581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260725" y="1654810"/>
            <a:ext cx="358140" cy="3581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601460" y="6858000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  <a:endParaRPr lang="zh-CN" altLang="en-US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00514 -5.549e-06 C 0.0259858 0.0188397 0.120916 0.0593572 0.121074 0.107412 C 0.121231 0.155468 0.0266148 0.215868 -1.42239e-05 0.240272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4899 0.00147005 C 0.0290768 0.0386161 0.120965 0.11848 0.121118 0.213202 C 0.12127 0.307924 0.0296857 0.426979 0.0039101 0.47508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2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11" grpId="0" bldLvl="0" animBg="1"/>
      <p:bldP spid="20" grpId="0" bldLvl="0" animBg="1"/>
      <p:bldP spid="11" grpId="1" bldLvl="0" animBg="1"/>
      <p:bldP spid="20" grpId="1" bldLvl="0" animBg="1"/>
      <p:bldP spid="11" grpId="2" bldLvl="0" animBg="1"/>
      <p:bldP spid="20" grpId="2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34005" y="1577340"/>
            <a:ext cx="1706880" cy="4732020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00805" y="3274695"/>
            <a:ext cx="589280" cy="13220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副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本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96585" y="688911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  <a:endParaRPr lang="zh-CN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893695" y="165481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335020" y="1655445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902585" y="213995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3330575" y="2138045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902585" y="259334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330575" y="2599690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902585" y="32937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343275" y="32937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2902585" y="3764280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3344545" y="3754755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903220" y="4224020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3345180" y="4220210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903855" y="490728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3345815" y="490474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903855" y="538988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3345815" y="537400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2898775" y="585533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3346450" y="586676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6630035" y="329374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  <a:endParaRPr lang="zh-CN" altLang="en-US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96585" y="3623310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  <a:endParaRPr lang="zh-CN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5696585" y="685800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  <a:endParaRPr lang="zh-CN" altLang="en-US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63003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  <a:endParaRPr lang="zh-CN" altLang="en-US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3003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  <a:endParaRPr lang="zh-CN" altLang="en-US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20385" y="288099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  <a:endParaRPr lang="zh-CN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413635" y="1615440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2865120" y="3240405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2865120" y="4855210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5620385" y="362331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  <a:endParaRPr lang="zh-CN" altLang="en-US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 rot="0"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8995" y="3689985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安全性极大提高</a:t>
            </a:r>
            <a:endParaRPr lang="zh-CN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1658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  <a:endParaRPr lang="zh-CN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1658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  <a:endParaRPr lang="zh-CN" altLang="en-US" sz="2600" b="1" dirty="0">
              <a:solidFill>
                <a:schemeClr val="accent5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06935" y="288099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  <a:endParaRPr lang="zh-CN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306935" y="362331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  <a:endParaRPr lang="zh-CN" altLang="en-US" sz="2600" b="1" dirty="0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1" animBg="1"/>
      <p:bldP spid="72" grpId="0" bldLvl="0" animBg="1"/>
      <p:bldP spid="72" grpId="1" animBg="1"/>
      <p:bldP spid="73" grpId="0" bldLvl="0" animBg="1"/>
      <p:bldP spid="73" grpId="1" animBg="1"/>
      <p:bldP spid="3" grpId="0"/>
      <p:bldP spid="3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8800" y="1077595"/>
            <a:ext cx="5994400" cy="516890"/>
          </a:xfrm>
        </p:spPr>
        <p:txBody>
          <a:bodyPr/>
          <a:p>
            <a:pPr algn="ctr"/>
            <a:r>
              <a:rPr lang="zh-CN" altLang="en-US" sz="5400">
                <a:solidFill>
                  <a:schemeClr val="accent1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总结</a:t>
            </a:r>
            <a:endParaRPr lang="zh-CN" altLang="en-US" sz="5400">
              <a:solidFill>
                <a:schemeClr val="accent1">
                  <a:lumMod val="7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46760" y="1882140"/>
            <a:ext cx="10699115" cy="54102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数据存入</a:t>
            </a:r>
            <a:r>
              <a:rPr lang="en-US" altLang="zh-CN"/>
              <a:t>HDFS</a:t>
            </a:r>
            <a:r>
              <a:rPr lang="zh-CN" altLang="en-US"/>
              <a:t>是分布式存储，即每一个服务器节点，负责数据的一部分。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数据在</a:t>
            </a:r>
            <a:r>
              <a:rPr lang="en-US" altLang="zh-CN"/>
              <a:t>HDFS</a:t>
            </a:r>
            <a:r>
              <a:rPr lang="zh-CN" altLang="en-US"/>
              <a:t>上是划分为一个个</a:t>
            </a:r>
            <a:r>
              <a:rPr lang="en-US" altLang="zh-CN"/>
              <a:t>Block</a:t>
            </a:r>
            <a:r>
              <a:rPr lang="zh-CN" altLang="en-US"/>
              <a:t>块进行存储。</a:t>
            </a:r>
            <a:endParaRPr lang="zh-CN" altLang="en-US"/>
          </a:p>
        </p:txBody>
      </p:sp>
      <p:pic>
        <p:nvPicPr>
          <p:cNvPr id="4" name="bandicam 2022-12-08 15-01-06-16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7610" y="2302510"/>
            <a:ext cx="2104390" cy="1705610"/>
          </a:xfrm>
          <a:prstGeom prst="rect">
            <a:avLst/>
          </a:prstGeom>
        </p:spPr>
      </p:pic>
      <p:pic>
        <p:nvPicPr>
          <p:cNvPr id="5" name="bandicam 2022-12-08 15-08-25-380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7610" y="4370705"/>
            <a:ext cx="2105025" cy="186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3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0">
              <p:cMediaNode>
                <p:cTn id="11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8800" y="1077595"/>
            <a:ext cx="5994400" cy="516890"/>
          </a:xfrm>
        </p:spPr>
        <p:txBody>
          <a:bodyPr/>
          <a:p>
            <a:pPr algn="ctr"/>
            <a:r>
              <a:rPr lang="zh-CN" altLang="en-US" sz="5400">
                <a:solidFill>
                  <a:schemeClr val="accent1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总结</a:t>
            </a:r>
            <a:endParaRPr lang="zh-CN" altLang="en-US" sz="5400">
              <a:solidFill>
                <a:schemeClr val="accent1">
                  <a:lumMod val="7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46760" y="1882140"/>
            <a:ext cx="10699115" cy="54102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上，数据</a:t>
            </a:r>
            <a:r>
              <a:rPr lang="en-US" altLang="zh-CN"/>
              <a:t>Block</a:t>
            </a:r>
            <a:r>
              <a:rPr lang="zh-CN" altLang="en-US"/>
              <a:t>块可以有多个副本，提高数据安全性</a:t>
            </a:r>
            <a:endParaRPr lang="zh-CN" altLang="en-US"/>
          </a:p>
        </p:txBody>
      </p:sp>
      <p:pic>
        <p:nvPicPr>
          <p:cNvPr id="6" name="bandicam 2022-12-08 15-14-14-43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4585" y="2423160"/>
            <a:ext cx="2350135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5" name="左大括号 4"/>
            <p:cNvSpPr/>
            <p:nvPr>
              <p:custDataLst>
                <p:tags r:id="rId2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了解如何配置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数据块的副本数量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fsck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命令查看文件系统状态及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验证文件的数据副本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副本块数量的配置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在前面我们了解了</a:t>
            </a:r>
            <a:r>
              <a:rPr lang="en-US" altLang="zh-CN"/>
              <a:t>HDFS</a:t>
            </a:r>
            <a:r>
              <a:rPr lang="zh-CN" altLang="en-US"/>
              <a:t>文件系统的数据安全，是依靠多个副本来确保的。</a:t>
            </a:r>
            <a:endParaRPr lang="zh-CN" altLang="en-US"/>
          </a:p>
          <a:p>
            <a:r>
              <a:rPr lang="zh-CN" altLang="en-US"/>
              <a:t>如何设置默认文件上传到</a:t>
            </a:r>
            <a:r>
              <a:rPr lang="en-US" altLang="zh-CN"/>
              <a:t>HDFS</a:t>
            </a:r>
            <a:r>
              <a:rPr lang="zh-CN" altLang="en-US"/>
              <a:t>中拥有的副本数量呢？可以在</a:t>
            </a:r>
            <a:r>
              <a:rPr lang="en-US" altLang="zh-CN" b="1">
                <a:solidFill>
                  <a:srgbClr val="C08652"/>
                </a:solidFill>
                <a:latin typeface="Consolas" panose="020B0609020204030204" charset="0"/>
                <a:cs typeface="Consolas" panose="020B0609020204030204" charset="0"/>
              </a:rPr>
              <a:t>hdfs-site.xml</a:t>
            </a:r>
            <a:r>
              <a:rPr lang="zh-CN" altLang="en-US"/>
              <a:t>中配置如下属性：</a:t>
            </a:r>
            <a:endParaRPr lang="zh-CN" altLang="en-US"/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&lt;property&gt;</a:t>
            </a:r>
            <a:endParaRPr lang="en-US" altLang="zh-CN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    &lt;name&gt;</a:t>
            </a:r>
            <a:r>
              <a:rPr lang="zh-CN" altLang="en-US" b="1">
                <a:solidFill>
                  <a:srgbClr val="C08652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dfs.replication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&lt;/name&gt;</a:t>
            </a:r>
            <a:endParaRPr lang="en-US" altLang="zh-CN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    &lt;value&gt;</a:t>
            </a:r>
            <a:r>
              <a:rPr lang="en-US" altLang="zh-CN" b="1">
                <a:solidFill>
                  <a:srgbClr val="1495B0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&lt;/value&gt;</a:t>
            </a:r>
            <a:endParaRPr lang="en-US" altLang="zh-CN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&lt;/property&gt;</a:t>
            </a:r>
            <a:endParaRPr lang="en-US" altLang="zh-CN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/>
              <a:t>这个属性默认是</a:t>
            </a:r>
            <a:r>
              <a:rPr lang="en-US" altLang="zh-CN"/>
              <a:t>3</a:t>
            </a:r>
            <a:r>
              <a:rPr lang="zh-CN" altLang="en-US"/>
              <a:t>，一般情况下，我们无需主动配置（除非需要设置非</a:t>
            </a:r>
            <a:r>
              <a:rPr lang="en-US" altLang="zh-CN"/>
              <a:t>3</a:t>
            </a:r>
            <a:r>
              <a:rPr lang="zh-CN" altLang="en-US"/>
              <a:t>的数值）</a:t>
            </a:r>
            <a:endParaRPr lang="zh-CN" altLang="en-US"/>
          </a:p>
          <a:p>
            <a:r>
              <a:rPr lang="zh-CN" altLang="en-US"/>
              <a:t>如果需要自定义这个属性，请修改每一台服务器的</a:t>
            </a:r>
            <a:r>
              <a:rPr lang="en-US" altLang="zh-CN"/>
              <a:t>hdfs-site.xml</a:t>
            </a:r>
            <a:r>
              <a:rPr lang="zh-CN" altLang="en-US"/>
              <a:t>文件，并设置此属性。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分布式的基础架构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2275" y="2150745"/>
            <a:ext cx="8370570" cy="1727835"/>
          </a:xfrm>
        </p:spPr>
        <p:txBody>
          <a:bodyPr/>
          <a:p>
            <a:r>
              <a:rPr lang="zh-CN" altLang="en-US" b="1">
                <a:solidFill>
                  <a:srgbClr val="FF0000"/>
                </a:solidFill>
              </a:rPr>
              <a:t>数量多</a:t>
            </a:r>
            <a:r>
              <a:rPr lang="zh-CN" altLang="en-US"/>
              <a:t>，在现实生活中往往带来的不是提升，而是：</a:t>
            </a:r>
            <a:r>
              <a:rPr lang="zh-CN" altLang="en-US" b="1">
                <a:solidFill>
                  <a:srgbClr val="FF0000"/>
                </a:solidFill>
              </a:rPr>
              <a:t>混乱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同学们思考一下，</a:t>
            </a:r>
            <a:r>
              <a:rPr lang="en-US" altLang="zh-CN"/>
              <a:t> </a:t>
            </a:r>
            <a:r>
              <a:rPr lang="zh-CN" altLang="en-US"/>
              <a:t>众多的服务器一起工作，是如何高效、不出问题呢？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大数据体系中，分布式的调度主要有</a:t>
            </a:r>
            <a:r>
              <a:rPr lang="en-US" altLang="zh-CN"/>
              <a:t>2</a:t>
            </a:r>
            <a:r>
              <a:rPr lang="zh-CN" altLang="en-US"/>
              <a:t>类架构模式：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去中心化模式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中心化模式</a:t>
            </a:r>
            <a:endParaRPr lang="zh-CN" altLang="en-US"/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" y="1962150"/>
            <a:ext cx="2104390" cy="210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HDFS</a:t>
            </a:r>
            <a:r>
              <a:rPr>
                <a:sym typeface="+mn-ea"/>
              </a:rPr>
              <a:t>副本块数量的配置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3552190"/>
          </a:xfrm>
        </p:spPr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除了配置文件外，我们还可以在上传文件的时候，临时决定被上传文件以多少个副本存储。</a:t>
            </a:r>
            <a:endParaRPr lang="zh-CN" altLang="en-US"/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hadoop fs -D dfs.replication=2 -put 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test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.txt /tmp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/</a:t>
            </a:r>
            <a:endParaRPr lang="en-US" altLang="zh-CN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/>
              <a:t>如上命令，就可以在上传</a:t>
            </a:r>
            <a:r>
              <a:rPr lang="en-US" altLang="zh-CN"/>
              <a:t>test.txt</a:t>
            </a:r>
            <a:r>
              <a:rPr lang="zh-CN" altLang="en-US"/>
              <a:t>的时候，临时设置其副本数为</a:t>
            </a:r>
            <a:r>
              <a:rPr lang="en-US" altLang="zh-CN"/>
              <a:t>2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对于已经存在</a:t>
            </a:r>
            <a:r>
              <a:rPr lang="en-US" altLang="zh-CN"/>
              <a:t>HDFS</a:t>
            </a:r>
            <a:r>
              <a:rPr lang="zh-CN" altLang="en-US"/>
              <a:t>的文件，修改dfs.replication属性不会生效，如果要修改已存在文件可以通过命令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hadoop fs -setrep 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-R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 2 path</a:t>
            </a:r>
            <a:endParaRPr lang="zh-CN" altLang="en-US">
              <a:latin typeface="Consolas" panose="020B0609020204030204" charset="0"/>
              <a:cs typeface="Consolas" panose="020B0609020204030204" charset="0"/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如上命令，指定</a:t>
            </a:r>
            <a:r>
              <a:rPr lang="en-US" altLang="zh-CN"/>
              <a:t>path</a:t>
            </a:r>
            <a:r>
              <a:rPr lang="zh-CN" altLang="en-US"/>
              <a:t>的内容将会被修改为</a:t>
            </a:r>
            <a:r>
              <a:rPr lang="en-US" altLang="zh-CN"/>
              <a:t>2</a:t>
            </a:r>
            <a:r>
              <a:rPr lang="zh-CN" altLang="en-US"/>
              <a:t>个副本存储。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-R</a:t>
            </a:r>
            <a:r>
              <a:rPr lang="zh-CN" altLang="en-US"/>
              <a:t>选项可选，使用</a:t>
            </a:r>
            <a:r>
              <a:rPr lang="en-US" altLang="zh-CN"/>
              <a:t>-R</a:t>
            </a:r>
            <a:r>
              <a:rPr lang="zh-CN" altLang="en-US"/>
              <a:t>表示对子目录也生效。</a:t>
            </a:r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fsck</a:t>
            </a:r>
            <a:r>
              <a:t>命令检查文件的副本数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同时，我们可以使用</a:t>
            </a:r>
            <a:r>
              <a:rPr lang="en-US" altLang="zh-CN"/>
              <a:t>hdfs</a:t>
            </a:r>
            <a:r>
              <a:rPr lang="zh-CN" altLang="en-US"/>
              <a:t>提供的</a:t>
            </a:r>
            <a:r>
              <a:rPr lang="en-US" altLang="zh-CN"/>
              <a:t>fsck</a:t>
            </a:r>
            <a:r>
              <a:rPr lang="zh-CN" altLang="en-US"/>
              <a:t>命令来检查文件的副本数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hdfs fsck path [-files [-blocks [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  <a:sym typeface="+mn-ea"/>
              </a:rPr>
              <a:t>-locations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]]]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fsck可以检查指定路径是否正常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-files可以列出路径内的文件状态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 -blocks  输出文件块报告（有几个块，多少副本）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 -blocks -locations 输出每一个block的详情</a:t>
            </a:r>
            <a:endParaRPr lang="en-US" altLang="zh-CN" sz="1400">
              <a:latin typeface="Consolas" panose="020B0609020204030204" charset="0"/>
              <a:cs typeface="Consolas" panose="020B0609020204030204" charset="0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2485" y="3983990"/>
            <a:ext cx="7761605" cy="231965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block</a:t>
            </a:r>
            <a:r>
              <a:t>配置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可以看到通过</a:t>
            </a:r>
            <a:r>
              <a:rPr lang="en-US" altLang="zh-CN"/>
              <a:t>fsck</a:t>
            </a:r>
            <a:r>
              <a:rPr lang="zh-CN" altLang="en-US"/>
              <a:t>命令我们验证了：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文件有多个副本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文件被分成多个块存储在</a:t>
            </a:r>
            <a:r>
              <a:rPr lang="en-US" altLang="zh-CN"/>
              <a:t>hdfs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对于块（</a:t>
            </a:r>
            <a:r>
              <a:rPr lang="en-US" altLang="zh-CN"/>
              <a:t>block</a:t>
            </a:r>
            <a:r>
              <a:rPr lang="zh-CN" altLang="en-US"/>
              <a:t>），</a:t>
            </a:r>
            <a:r>
              <a:rPr lang="en-US" altLang="zh-CN"/>
              <a:t>hdfs</a:t>
            </a:r>
            <a:r>
              <a:rPr lang="zh-CN" altLang="en-US"/>
              <a:t>默认设置为</a:t>
            </a:r>
            <a:r>
              <a:rPr lang="en-US" altLang="zh-CN"/>
              <a:t>256MB</a:t>
            </a:r>
            <a:r>
              <a:rPr lang="zh-CN" altLang="en-US"/>
              <a:t>一个，也就是</a:t>
            </a:r>
            <a:r>
              <a:rPr lang="en-US" altLang="zh-CN"/>
              <a:t>1GB</a:t>
            </a:r>
            <a:r>
              <a:rPr lang="zh-CN" altLang="en-US"/>
              <a:t>文件会被划分为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block</a:t>
            </a:r>
            <a:r>
              <a:rPr lang="zh-CN" altLang="en-US"/>
              <a:t>存储。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块大小可以通过参数：</a:t>
            </a:r>
            <a:endParaRPr lang="zh-CN" altLang="en-US"/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&lt;property&gt;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&lt;name&gt;dfs.blocksize&lt;/name&gt;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&lt;value&gt;268435456&lt;/value&gt;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&lt;description&gt;设置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HDFS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块大小，单位是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b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&lt;/description&gt;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&lt;/property&gt;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600"/>
              <a:t>如上，设置为256MB</a:t>
            </a:r>
            <a:endParaRPr lang="zh-CN" altLang="en-US" sz="16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1104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/>
              <a:t>1. </a:t>
            </a:r>
            <a:r>
              <a:rPr lang="zh-CN" altLang="en-US" sz="1600"/>
              <a:t>副本和</a:t>
            </a:r>
            <a:r>
              <a:rPr lang="en-US" altLang="zh-CN" sz="1600"/>
              <a:t>block</a:t>
            </a:r>
            <a:r>
              <a:rPr lang="zh-CN" altLang="en-US" sz="1600"/>
              <a:t>的配置</a:t>
            </a:r>
            <a:endParaRPr lang="zh-CN" altLang="en-US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配置副本数：dfs.replication，默认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3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配置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block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大小：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dfs.blocksize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，单位为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，一般配置为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256M</a:t>
            </a: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B</a:t>
            </a:r>
            <a:endParaRPr lang="en-US" altLang="zh-CN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2. 副本和block相关命令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上传文件临时修改副本数：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hadoop dfs -D dfs.replication=2 -put test.txt /tmp/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修改已存在文件副本数：hadoop fs -setrep 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[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  <a:sym typeface="+mn-ea"/>
              </a:rPr>
              <a:t>-R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  <a:sym typeface="+mn-ea"/>
              </a:rPr>
              <a:t>]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 2 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path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检查文件系统：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hdfs fsck path [-files [-blocks [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-locations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]]]</a:t>
            </a:r>
            <a:endParaRPr lang="en-US" altLang="zh-CN" sz="12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1" name="左大括号 10"/>
            <p:cNvSpPr/>
            <p:nvPr>
              <p:custDataLst>
                <p:tags r:id="rId2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元数据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是如何管理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块的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中，文件是被划分了一堆堆的</a:t>
            </a:r>
            <a:r>
              <a:rPr lang="en-US" altLang="zh-CN"/>
              <a:t>block</a:t>
            </a:r>
            <a:r>
              <a:rPr lang="zh-CN" altLang="en-US"/>
              <a:t>块，那如果文件很大、以及文件很多，</a:t>
            </a:r>
            <a:r>
              <a:rPr lang="en-US" altLang="zh-CN"/>
              <a:t>Hadoop</a:t>
            </a:r>
            <a:r>
              <a:rPr lang="zh-CN" altLang="en-US"/>
              <a:t>是如何记录和整理文件和</a:t>
            </a:r>
            <a:r>
              <a:rPr lang="en-US" altLang="zh-CN"/>
              <a:t>block</a:t>
            </a:r>
            <a:r>
              <a:rPr lang="zh-CN" altLang="en-US"/>
              <a:t>块的关系呢？</a:t>
            </a:r>
            <a:endParaRPr lang="zh-CN" altLang="en-US"/>
          </a:p>
          <a:p>
            <a:r>
              <a:rPr lang="zh-CN" altLang="en-US"/>
              <a:t>答案就在于</a:t>
            </a:r>
            <a:r>
              <a:rPr lang="en-US" altLang="zh-CN"/>
              <a:t>NameNode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79090" y="3429000"/>
            <a:ext cx="6022340" cy="22548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NameNode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362325" y="399732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785610" y="3997325"/>
            <a:ext cx="1559560" cy="11182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fsimage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362325" y="438467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362325" y="477202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879090" y="5733415"/>
            <a:ext cx="652589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基于一批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fsimage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文件的配合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完成整个文件系统的管理和维护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9474200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313180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68575" y="2801620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时间：</a:t>
            </a:r>
            <a:r>
              <a:rPr lang="en-US" altLang="zh-CN"/>
              <a:t>2023-01-01 10:00:01.356   </a:t>
            </a:r>
            <a:r>
              <a:rPr lang="zh-CN" altLang="en-US"/>
              <a:t>路径</a:t>
            </a:r>
            <a:r>
              <a:rPr lang="en-US" altLang="zh-CN"/>
              <a:t>:/tmp/data/test.txt</a:t>
            </a:r>
            <a:r>
              <a:rPr lang="zh-CN" altLang="en-US"/>
              <a:t>，</a:t>
            </a:r>
            <a:r>
              <a:rPr lang="en-US" altLang="zh-CN"/>
              <a:t>600MB</a:t>
            </a:r>
            <a:endParaRPr lang="en-US" altLang="zh-CN"/>
          </a:p>
          <a:p>
            <a:pPr algn="l"/>
            <a:r>
              <a:rPr lang="en-US" altLang="zh-CN"/>
              <a:t>blocks:3</a:t>
            </a:r>
            <a:r>
              <a:rPr lang="zh-CN" altLang="en-US"/>
              <a:t>个，</a:t>
            </a:r>
            <a:r>
              <a:rPr lang="en-US" altLang="zh-CN"/>
              <a:t>b0:node1</a:t>
            </a:r>
            <a:r>
              <a:rPr lang="zh-CN" altLang="en-US"/>
              <a:t>，</a:t>
            </a:r>
            <a:r>
              <a:rPr lang="en-US" altLang="zh-CN"/>
              <a:t>b1:node2</a:t>
            </a:r>
            <a:r>
              <a:rPr lang="zh-CN" altLang="en-US"/>
              <a:t>，</a:t>
            </a:r>
            <a:r>
              <a:rPr lang="en-US" altLang="zh-CN"/>
              <a:t>b2:node3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13180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68575" y="3566795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时间：</a:t>
            </a:r>
            <a:r>
              <a:rPr lang="en-US" altLang="zh-CN"/>
              <a:t>2023-01-01 10:00:03.666   </a:t>
            </a:r>
            <a:r>
              <a:rPr lang="zh-CN" altLang="en-US"/>
              <a:t>路径</a:t>
            </a:r>
            <a:r>
              <a:rPr lang="en-US" altLang="zh-CN"/>
              <a:t>:/tmp/data/test2.txt</a:t>
            </a:r>
            <a:r>
              <a:rPr lang="zh-CN" altLang="en-US"/>
              <a:t>，</a:t>
            </a:r>
            <a:r>
              <a:rPr lang="en-US" altLang="zh-CN"/>
              <a:t>300</a:t>
            </a:r>
            <a:r>
              <a:rPr lang="en-US" altLang="zh-CN"/>
              <a:t>MB</a:t>
            </a:r>
            <a:endParaRPr lang="en-US" altLang="zh-CN"/>
          </a:p>
          <a:p>
            <a:pPr algn="l"/>
            <a:r>
              <a:rPr lang="en-US" altLang="zh-CN"/>
              <a:t>blocks: 2</a:t>
            </a:r>
            <a:r>
              <a:rPr lang="zh-CN" altLang="en-US"/>
              <a:t>个，</a:t>
            </a:r>
            <a:r>
              <a:rPr lang="en-US" altLang="zh-CN"/>
              <a:t>b0:node1</a:t>
            </a:r>
            <a:r>
              <a:rPr lang="zh-CN" altLang="en-US"/>
              <a:t>，</a:t>
            </a:r>
            <a:r>
              <a:rPr lang="en-US" altLang="zh-CN"/>
              <a:t>b1:node3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348740" y="448818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移动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68575" y="4473575"/>
            <a:ext cx="6984365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/>
              <a:t>时间：</a:t>
            </a:r>
            <a:r>
              <a:rPr lang="en-US" altLang="zh-CN" sz="1400"/>
              <a:t>2023-01-01 10:00:05.666   </a:t>
            </a:r>
            <a:endParaRPr lang="en-US" altLang="zh-CN" sz="1400"/>
          </a:p>
          <a:p>
            <a:pPr algn="l"/>
            <a:r>
              <a:rPr lang="zh-CN" altLang="en-US" sz="1400"/>
              <a:t>原路径</a:t>
            </a:r>
            <a:r>
              <a:rPr lang="en-US" altLang="zh-CN" sz="1400"/>
              <a:t>:/tmp/data/test2.txt</a:t>
            </a:r>
            <a:r>
              <a:rPr lang="zh-CN" altLang="en-US" sz="1400"/>
              <a:t>，新路径：</a:t>
            </a:r>
            <a:r>
              <a:rPr lang="en-US" altLang="zh-CN" sz="1400"/>
              <a:t>/tmp/test2.txt</a:t>
            </a:r>
            <a:r>
              <a:rPr lang="zh-CN" altLang="en-US" sz="1400"/>
              <a:t>，大小</a:t>
            </a:r>
            <a:r>
              <a:rPr lang="en-US" altLang="zh-CN" sz="1400"/>
              <a:t>300MB</a:t>
            </a:r>
            <a:endParaRPr lang="en-US" altLang="zh-CN" sz="1400"/>
          </a:p>
          <a:p>
            <a:pPr algn="l"/>
            <a:r>
              <a:rPr lang="en-US" altLang="zh-CN" sz="1400"/>
              <a:t>blocks: 2</a:t>
            </a:r>
            <a:r>
              <a:rPr lang="zh-CN" altLang="en-US" sz="1400"/>
              <a:t>个，</a:t>
            </a:r>
            <a:r>
              <a:rPr lang="en-US" altLang="zh-CN" sz="1400"/>
              <a:t>b0:node1</a:t>
            </a:r>
            <a:r>
              <a:rPr lang="zh-CN" altLang="en-US" sz="1400"/>
              <a:t>，</a:t>
            </a:r>
            <a:r>
              <a:rPr lang="en-US" altLang="zh-CN" sz="1400"/>
              <a:t>b1:node3</a:t>
            </a:r>
            <a:endParaRPr lang="en-US" altLang="zh-CN" sz="1400"/>
          </a:p>
        </p:txBody>
      </p:sp>
      <p:sp>
        <p:nvSpPr>
          <p:cNvPr id="16" name="椭圆 15"/>
          <p:cNvSpPr/>
          <p:nvPr/>
        </p:nvSpPr>
        <p:spPr>
          <a:xfrm>
            <a:off x="1348740" y="540956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68575" y="5409565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trike="sngStrike"/>
              <a:t>时间：</a:t>
            </a:r>
            <a:r>
              <a:rPr lang="en-US" altLang="zh-CN" strike="sngStrike"/>
              <a:t>2023-01-01 11:00:03.666   </a:t>
            </a:r>
            <a:r>
              <a:rPr lang="zh-CN" altLang="en-US" strike="sngStrike"/>
              <a:t>路径</a:t>
            </a:r>
            <a:r>
              <a:rPr lang="en-US" altLang="zh-CN" strike="sngStrike"/>
              <a:t>:/tmp/test2.txt</a:t>
            </a:r>
            <a:r>
              <a:rPr lang="zh-CN" altLang="en-US" strike="sngStrike"/>
              <a:t>，</a:t>
            </a:r>
            <a:r>
              <a:rPr lang="en-US" altLang="zh-CN" strike="sngStrike"/>
              <a:t>300MB</a:t>
            </a:r>
            <a:endParaRPr lang="en-US" altLang="zh-CN" strike="sngStrike"/>
          </a:p>
          <a:p>
            <a:pPr algn="l"/>
            <a:r>
              <a:rPr lang="en-US" altLang="zh-CN" strike="sngStrike"/>
              <a:t>blocks: 2</a:t>
            </a:r>
            <a:r>
              <a:rPr lang="zh-CN" altLang="en-US" strike="sngStrike"/>
              <a:t>个，</a:t>
            </a:r>
            <a:r>
              <a:rPr lang="en-US" altLang="zh-CN" strike="sngStrike"/>
              <a:t>b0:node1</a:t>
            </a:r>
            <a:r>
              <a:rPr lang="zh-CN" altLang="en-US" strike="sngStrike"/>
              <a:t>，</a:t>
            </a:r>
            <a:r>
              <a:rPr lang="en-US" altLang="zh-CN" strike="sngStrike"/>
              <a:t>b1:node3</a:t>
            </a:r>
            <a:endParaRPr lang="zh-CN" altLang="en-US" strike="sngStrik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9" grpId="1" animBg="1"/>
      <p:bldP spid="11" grpId="1" animBg="1"/>
      <p:bldP spid="12" grpId="0" animBg="1"/>
      <p:bldP spid="13" grpId="0" animBg="1"/>
      <p:bldP spid="12" grpId="1" animBg="1"/>
      <p:bldP spid="13" grpId="1" animBg="1"/>
      <p:bldP spid="14" grpId="0" animBg="1"/>
      <p:bldP spid="15" grpId="0" animBg="1"/>
      <p:bldP spid="14" grpId="1" animBg="1"/>
      <p:bldP spid="15" grpId="1" animBg="1"/>
      <p:bldP spid="16" grpId="0" animBg="1"/>
      <p:bldP spid="17" grpId="0" animBg="1"/>
      <p:bldP spid="16" grpId="1" animBg="1"/>
      <p:bldP spid="17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9474200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1313180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68575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  <a:endParaRPr lang="en-US" altLang="zh-CN" sz="1000"/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  <a:endParaRPr lang="en-US" altLang="zh-CN" sz="1000"/>
          </a:p>
        </p:txBody>
      </p:sp>
      <p:sp>
        <p:nvSpPr>
          <p:cNvPr id="12" name="椭圆 11"/>
          <p:cNvSpPr/>
          <p:nvPr/>
        </p:nvSpPr>
        <p:spPr>
          <a:xfrm>
            <a:off x="1313180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68575" y="356679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4" name="椭圆 13"/>
          <p:cNvSpPr/>
          <p:nvPr/>
        </p:nvSpPr>
        <p:spPr>
          <a:xfrm>
            <a:off x="1348740" y="448818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移动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68575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  <a:endParaRPr lang="en-US" altLang="zh-CN" sz="1000"/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6" name="椭圆 15"/>
          <p:cNvSpPr/>
          <p:nvPr/>
        </p:nvSpPr>
        <p:spPr>
          <a:xfrm>
            <a:off x="1348740" y="540956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68575" y="540956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  <a:endParaRPr lang="en-US" altLang="zh-CN" sz="1000" strike="sngStrike"/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  <a:endParaRPr lang="en-US" altLang="zh-CN" sz="1000" strike="sngStrike"/>
          </a:p>
        </p:txBody>
      </p:sp>
      <p:sp>
        <p:nvSpPr>
          <p:cNvPr id="23" name="文本框 22"/>
          <p:cNvSpPr txBox="1"/>
          <p:nvPr/>
        </p:nvSpPr>
        <p:spPr>
          <a:xfrm>
            <a:off x="6738620" y="4018280"/>
            <a:ext cx="32696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记录每一次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的操作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逐渐变得越来越大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88201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6845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  <a:endParaRPr lang="en-US" altLang="zh-CN" sz="1000"/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  <a:endParaRPr lang="en-US" altLang="zh-CN" sz="1000"/>
          </a:p>
        </p:txBody>
      </p:sp>
      <p:sp>
        <p:nvSpPr>
          <p:cNvPr id="12" name="椭圆 11"/>
          <p:cNvSpPr/>
          <p:nvPr/>
        </p:nvSpPr>
        <p:spPr>
          <a:xfrm>
            <a:off x="88201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6845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4" name="椭圆 13"/>
          <p:cNvSpPr/>
          <p:nvPr/>
        </p:nvSpPr>
        <p:spPr>
          <a:xfrm>
            <a:off x="88201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移动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6845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  <a:endParaRPr lang="en-US" altLang="zh-CN" sz="1000"/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6" name="椭圆 15"/>
          <p:cNvSpPr/>
          <p:nvPr/>
        </p:nvSpPr>
        <p:spPr>
          <a:xfrm>
            <a:off x="88201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6845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  <a:endParaRPr lang="en-US" altLang="zh-CN" sz="1000" strike="sngStrike"/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  <a:endParaRPr lang="en-US" altLang="zh-CN" sz="1000" strike="sngStrike"/>
          </a:p>
        </p:txBody>
      </p:sp>
      <p:sp>
        <p:nvSpPr>
          <p:cNvPr id="4" name="矩形 3"/>
          <p:cNvSpPr/>
          <p:nvPr/>
        </p:nvSpPr>
        <p:spPr>
          <a:xfrm>
            <a:off x="6462395" y="286956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edits2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462395" y="39198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edits3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462395" y="492950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375015" y="3919855"/>
            <a:ext cx="4064000" cy="80518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所以，会存在多个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确保不会有超大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的存在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保证检索性能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去中心化模式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62865" y="5761355"/>
            <a:ext cx="5382260" cy="375920"/>
          </a:xfrm>
        </p:spPr>
        <p:txBody>
          <a:bodyPr/>
          <a:p>
            <a:pPr algn="ctr"/>
            <a:r>
              <a:rPr lang="zh-CN" altLang="en-US"/>
              <a:t>无（去）中心化模式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08355" y="2714625"/>
            <a:ext cx="1008380" cy="1201420"/>
            <a:chOff x="896" y="5165"/>
            <a:chExt cx="1588" cy="1892"/>
          </a:xfrm>
        </p:grpSpPr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1690" y="4490720"/>
            <a:ext cx="1008380" cy="1201420"/>
            <a:chOff x="896" y="5165"/>
            <a:chExt cx="1588" cy="1892"/>
          </a:xfrm>
        </p:grpSpPr>
        <p:pic>
          <p:nvPicPr>
            <p:cNvPr id="10" name="图片 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24075" y="2714625"/>
            <a:ext cx="1008380" cy="1201420"/>
            <a:chOff x="896" y="5165"/>
            <a:chExt cx="1588" cy="1892"/>
          </a:xfrm>
        </p:grpSpPr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24075" y="4490720"/>
            <a:ext cx="1008380" cy="1201420"/>
            <a:chOff x="896" y="5165"/>
            <a:chExt cx="1588" cy="1892"/>
          </a:xfrm>
        </p:grpSpPr>
        <p:pic>
          <p:nvPicPr>
            <p:cNvPr id="16" name="图片 1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18205" y="2714625"/>
            <a:ext cx="1008380" cy="1201420"/>
            <a:chOff x="896" y="5165"/>
            <a:chExt cx="1588" cy="1892"/>
          </a:xfrm>
        </p:grpSpPr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26460" y="4490720"/>
            <a:ext cx="1008380" cy="1201420"/>
            <a:chOff x="896" y="5165"/>
            <a:chExt cx="1588" cy="1892"/>
          </a:xfrm>
        </p:grpSpPr>
        <p:pic>
          <p:nvPicPr>
            <p:cNvPr id="22" name="图片 2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116713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25" name="圆角矩形标注 24"/>
          <p:cNvSpPr/>
          <p:nvPr/>
        </p:nvSpPr>
        <p:spPr>
          <a:xfrm>
            <a:off x="2498090" y="224345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26" name="圆角矩形标注 25"/>
          <p:cNvSpPr/>
          <p:nvPr/>
        </p:nvSpPr>
        <p:spPr>
          <a:xfrm>
            <a:off x="381127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27" name="圆角矩形标注 26"/>
          <p:cNvSpPr/>
          <p:nvPr/>
        </p:nvSpPr>
        <p:spPr>
          <a:xfrm>
            <a:off x="137668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28" name="圆角矩形标注 27"/>
          <p:cNvSpPr/>
          <p:nvPr/>
        </p:nvSpPr>
        <p:spPr>
          <a:xfrm>
            <a:off x="2506345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29" name="圆角矩形标注 28"/>
          <p:cNvSpPr/>
          <p:nvPr/>
        </p:nvSpPr>
        <p:spPr>
          <a:xfrm>
            <a:off x="375285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听我的</a:t>
            </a:r>
            <a:endParaRPr lang="zh-CN" sz="1400"/>
          </a:p>
        </p:txBody>
      </p:sp>
      <p:sp>
        <p:nvSpPr>
          <p:cNvPr id="4" name="文本框 3"/>
          <p:cNvSpPr txBox="1"/>
          <p:nvPr/>
        </p:nvSpPr>
        <p:spPr>
          <a:xfrm>
            <a:off x="5470525" y="3572510"/>
            <a:ext cx="5267960" cy="70675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去中心化模式，没有明确的中心。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众多服务器之间基于</a:t>
            </a:r>
            <a:r>
              <a:rPr lang="zh-CN" altLang="en-US" sz="2000" b="1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特定规则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进行同步协调。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88201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6845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  <a:endParaRPr lang="en-US" altLang="zh-CN" sz="1000"/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  <a:endParaRPr lang="en-US" altLang="zh-CN" sz="1000"/>
          </a:p>
        </p:txBody>
      </p:sp>
      <p:sp>
        <p:nvSpPr>
          <p:cNvPr id="12" name="椭圆 11"/>
          <p:cNvSpPr/>
          <p:nvPr/>
        </p:nvSpPr>
        <p:spPr>
          <a:xfrm>
            <a:off x="88201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6845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4" name="椭圆 13"/>
          <p:cNvSpPr/>
          <p:nvPr/>
        </p:nvSpPr>
        <p:spPr>
          <a:xfrm>
            <a:off x="88201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移动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6845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  <a:endParaRPr lang="en-US" altLang="zh-CN" sz="1000"/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6" name="椭圆 15"/>
          <p:cNvSpPr/>
          <p:nvPr/>
        </p:nvSpPr>
        <p:spPr>
          <a:xfrm>
            <a:off x="88201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6845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  <a:endParaRPr lang="en-US" altLang="zh-CN" sz="1000" strike="sngStrike"/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  <a:endParaRPr lang="en-US" altLang="zh-CN" sz="1000" strike="sngStrike"/>
          </a:p>
        </p:txBody>
      </p:sp>
      <p:sp>
        <p:nvSpPr>
          <p:cNvPr id="4" name="矩形 3"/>
          <p:cNvSpPr/>
          <p:nvPr/>
        </p:nvSpPr>
        <p:spPr>
          <a:xfrm>
            <a:off x="6462395" y="286956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edits2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6462395" y="39198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edits3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462395" y="492950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27695" y="3833495"/>
            <a:ext cx="4064000" cy="11684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问题在于，当用户想要查看某文件内容</a:t>
            </a:r>
            <a:endParaRPr lang="zh-CN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如：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/tmp/data/test.txt</a:t>
            </a:r>
            <a:endParaRPr lang="en-US" altLang="zh-CN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就需要在全部的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中搜索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（还需要按顺序从头到尾，避免后期改名或删除）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效率非常低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2585" y="5363210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合并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文件，得到最终的结果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8" grpId="0"/>
      <p:bldP spid="8" grpId="1"/>
      <p:bldP spid="10" grpId="0"/>
      <p:bldP spid="10" grpId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63511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680656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9300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  <a:endParaRPr lang="en-US" altLang="zh-CN" sz="1000"/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  <a:endParaRPr lang="en-US" altLang="zh-CN" sz="1000"/>
          </a:p>
        </p:txBody>
      </p:sp>
      <p:sp>
        <p:nvSpPr>
          <p:cNvPr id="12" name="椭圆 11"/>
          <p:cNvSpPr/>
          <p:nvPr/>
        </p:nvSpPr>
        <p:spPr>
          <a:xfrm>
            <a:off x="680656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新增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49300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4" name="椭圆 13"/>
          <p:cNvSpPr/>
          <p:nvPr/>
        </p:nvSpPr>
        <p:spPr>
          <a:xfrm>
            <a:off x="680656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移动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49300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  <a:endParaRPr lang="en-US" altLang="zh-CN" sz="1000"/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  <a:endParaRPr lang="en-US" altLang="zh-CN" sz="1000"/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  <a:endParaRPr lang="en-US" altLang="zh-CN" sz="1000"/>
          </a:p>
        </p:txBody>
      </p:sp>
      <p:sp>
        <p:nvSpPr>
          <p:cNvPr id="16" name="椭圆 15"/>
          <p:cNvSpPr/>
          <p:nvPr/>
        </p:nvSpPr>
        <p:spPr>
          <a:xfrm>
            <a:off x="680656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9300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  <a:endParaRPr lang="en-US" altLang="zh-CN" sz="1000" strike="sngStrike"/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  <a:endParaRPr lang="en-US" altLang="zh-CN" sz="1000" strike="sngStrike"/>
          </a:p>
        </p:txBody>
      </p:sp>
      <p:sp>
        <p:nvSpPr>
          <p:cNvPr id="18" name="矩形 17"/>
          <p:cNvSpPr/>
          <p:nvPr/>
        </p:nvSpPr>
        <p:spPr>
          <a:xfrm>
            <a:off x="1194435" y="3726180"/>
            <a:ext cx="3736340" cy="11671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新增，</a:t>
            </a:r>
            <a:r>
              <a:rPr lang="en-US" altLang="zh-CN" sz="1400"/>
              <a:t>/tmp/data/test.txt</a:t>
            </a:r>
            <a:endParaRPr lang="en-US" altLang="zh-CN" sz="1400"/>
          </a:p>
          <a:p>
            <a:pPr algn="ctr"/>
            <a:r>
              <a:rPr lang="zh-CN" altLang="en-US" sz="1400"/>
              <a:t>大小</a:t>
            </a:r>
            <a:r>
              <a:rPr lang="en-US" altLang="zh-CN" sz="1400"/>
              <a:t>600MB</a:t>
            </a:r>
            <a:endParaRPr lang="en-US" altLang="zh-CN" sz="1400"/>
          </a:p>
          <a:p>
            <a:pPr algn="ctr"/>
            <a:r>
              <a:rPr lang="en-US" altLang="zh-CN" sz="1400"/>
              <a:t>3</a:t>
            </a:r>
            <a:r>
              <a:rPr lang="zh-CN" altLang="en-US" sz="1400"/>
              <a:t>个</a:t>
            </a:r>
            <a:r>
              <a:rPr lang="en-US" altLang="zh-CN" sz="1400"/>
              <a:t>block</a:t>
            </a:r>
            <a:r>
              <a:rPr lang="zh-CN" altLang="en-US" sz="1400"/>
              <a:t>，分别在</a:t>
            </a:r>
            <a:r>
              <a:rPr lang="en-US" altLang="zh-CN" sz="1400"/>
              <a:t>node1</a:t>
            </a:r>
            <a:r>
              <a:rPr lang="zh-CN" altLang="en-US" sz="1400"/>
              <a:t>、</a:t>
            </a:r>
            <a:r>
              <a:rPr lang="en-US" altLang="zh-CN" sz="1400"/>
              <a:t>2</a:t>
            </a:r>
            <a:r>
              <a:rPr lang="zh-CN" altLang="en-US" sz="1400"/>
              <a:t>、</a:t>
            </a:r>
            <a:r>
              <a:rPr lang="en-US" altLang="zh-CN" sz="1400"/>
              <a:t>3</a:t>
            </a:r>
            <a:r>
              <a:rPr lang="zh-CN" altLang="en-US" sz="1400"/>
              <a:t>的</a:t>
            </a:r>
            <a:r>
              <a:rPr lang="en-US" altLang="zh-CN" sz="1400"/>
              <a:t>datanode</a:t>
            </a:r>
            <a:r>
              <a:rPr lang="zh-CN" altLang="en-US" sz="1400"/>
              <a:t>上</a:t>
            </a:r>
            <a:endParaRPr lang="zh-CN" altLang="en-US" sz="1400"/>
          </a:p>
        </p:txBody>
      </p:sp>
      <p:sp>
        <p:nvSpPr>
          <p:cNvPr id="19" name="左箭头 18"/>
          <p:cNvSpPr/>
          <p:nvPr/>
        </p:nvSpPr>
        <p:spPr>
          <a:xfrm>
            <a:off x="5273040" y="4130040"/>
            <a:ext cx="1019810" cy="343535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0605" y="489331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一长串流水账合并后的最终结果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19" grpId="0" animBg="1"/>
      <p:bldP spid="18" grpId="0" animBg="1"/>
      <p:bldP spid="19" grpId="1" animBg="1"/>
      <p:bldP spid="18" grpId="1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fsimage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将全部的</a:t>
            </a:r>
            <a:r>
              <a:rPr lang="en-US" altLang="zh-CN"/>
              <a:t>edits</a:t>
            </a:r>
            <a:r>
              <a:rPr lang="zh-CN" altLang="en-US"/>
              <a:t>文件，合并为最终结果，即可得到一个</a:t>
            </a:r>
            <a:r>
              <a:rPr lang="en-US" altLang="zh-CN"/>
              <a:t>FSImage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30275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30275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30275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881630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881630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881630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fsimage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将全部的</a:t>
            </a:r>
            <a:r>
              <a:rPr lang="en-US" altLang="zh-CN"/>
              <a:t>edits</a:t>
            </a:r>
            <a:r>
              <a:rPr lang="zh-CN" altLang="en-US"/>
              <a:t>文件，合并为最终结果，即可得到一个</a:t>
            </a:r>
            <a:r>
              <a:rPr lang="en-US" altLang="zh-CN"/>
              <a:t>FSImage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30275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30275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30275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881630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881630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881630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edits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085" y="2163445"/>
            <a:ext cx="3389630" cy="4018915"/>
          </a:xfrm>
          <a:prstGeom prst="rect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</p:pic>
      <p:sp>
        <p:nvSpPr>
          <p:cNvPr id="12" name="右箭头 11"/>
          <p:cNvSpPr/>
          <p:nvPr/>
        </p:nvSpPr>
        <p:spPr>
          <a:xfrm>
            <a:off x="5231130" y="3855720"/>
            <a:ext cx="960755" cy="3238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60920" y="6182360"/>
            <a:ext cx="221996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+mn-lt"/>
                <a:ea typeface="+mn-ea"/>
              </a:rPr>
              <a:t>FSImage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+mn-ea"/>
              </a:rPr>
              <a:t>文件</a:t>
            </a:r>
            <a:endParaRPr lang="zh-CN" altLang="en-US" sz="16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NameNode</a:t>
            </a:r>
            <a:r>
              <a:t>元数据管理维护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NameNode</a:t>
            </a:r>
            <a:r>
              <a:rPr lang="zh-CN" altLang="en-US"/>
              <a:t>基于</a:t>
            </a:r>
            <a:r>
              <a:rPr lang="en-US" altLang="zh-CN"/>
              <a:t>edits</a:t>
            </a:r>
            <a:r>
              <a:rPr lang="zh-CN" altLang="en-US"/>
              <a:t>和</a:t>
            </a:r>
            <a:r>
              <a:rPr lang="en-US" altLang="zh-CN"/>
              <a:t>FSImage</a:t>
            </a:r>
            <a:r>
              <a:rPr lang="zh-CN" altLang="en-US"/>
              <a:t>的配合，完成整个文件系统文件的管理。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每次对</a:t>
            </a:r>
            <a:r>
              <a:rPr lang="en-US" altLang="zh-CN"/>
              <a:t>HDFS</a:t>
            </a:r>
            <a:r>
              <a:rPr lang="zh-CN" altLang="en-US"/>
              <a:t>的操作，均被</a:t>
            </a:r>
            <a:r>
              <a:rPr lang="en-US" altLang="zh-CN"/>
              <a:t>edits</a:t>
            </a:r>
            <a:r>
              <a:rPr lang="zh-CN" altLang="en-US"/>
              <a:t>文件记录</a:t>
            </a:r>
            <a:endParaRPr lang="zh-CN" altLang="en-US"/>
          </a:p>
          <a:p>
            <a:r>
              <a:rPr lang="en-US" altLang="zh-CN"/>
              <a:t>2. edits</a:t>
            </a:r>
            <a:r>
              <a:rPr lang="zh-CN" altLang="en-US"/>
              <a:t>达到大小上线后，开启新的</a:t>
            </a:r>
            <a:r>
              <a:rPr lang="en-US" altLang="zh-CN"/>
              <a:t>edits</a:t>
            </a:r>
            <a:r>
              <a:rPr lang="zh-CN" altLang="en-US"/>
              <a:t>记录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定期进行</a:t>
            </a:r>
            <a:r>
              <a:rPr lang="en-US" altLang="zh-CN"/>
              <a:t>edits</a:t>
            </a:r>
            <a:r>
              <a:rPr lang="zh-CN" altLang="en-US"/>
              <a:t>的合并操作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如当前没有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文件，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将全部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edits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合并为第一个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endParaRPr lang="en-US" altLang="zh-CN" sz="1400" b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如当前已存在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文件，将全部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edits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和已存在的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进行合并，形成新的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endParaRPr lang="en-US" altLang="zh-CN" sz="1400" b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/>
              <a:t>5. </a:t>
            </a:r>
            <a:r>
              <a:rPr lang="zh-CN" altLang="en-US"/>
              <a:t>重复</a:t>
            </a:r>
            <a:r>
              <a:rPr lang="en-US" altLang="zh-CN"/>
              <a:t>123</a:t>
            </a:r>
            <a:r>
              <a:rPr lang="zh-CN" altLang="en-US"/>
              <a:t>流程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30475" y="3975100"/>
            <a:ext cx="5432425" cy="259969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元数据合并控制参数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对于元数据的合并，是一个定时过程，基于：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dfs.namenode.checkpoint.period，默认</a:t>
            </a:r>
            <a:r>
              <a:rPr lang="en-US"/>
              <a:t>3600</a:t>
            </a:r>
            <a:r>
              <a:rPr lang="zh-CN" altLang="en-US"/>
              <a:t>（秒）即</a:t>
            </a:r>
            <a:r>
              <a:rPr lang="en-US" altLang="zh-CN"/>
              <a:t>1</a:t>
            </a:r>
            <a:r>
              <a:rPr lang="zh-CN" altLang="en-US"/>
              <a:t>小时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dfs.namenode.checkpoint.txns，默认</a:t>
            </a:r>
            <a:r>
              <a:rPr lang="en-US" altLang="zh-CN"/>
              <a:t>1000000</a:t>
            </a:r>
            <a:r>
              <a:rPr lang="zh-CN" altLang="en-US"/>
              <a:t>，即</a:t>
            </a:r>
            <a:r>
              <a:rPr lang="en-US" altLang="zh-CN"/>
              <a:t>100W</a:t>
            </a:r>
            <a:r>
              <a:rPr lang="zh-CN" altLang="en-US"/>
              <a:t>次事务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只要有一个达到条件就执行。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检查是否达到条件，默认</a:t>
            </a:r>
            <a:r>
              <a:rPr lang="en-US" altLang="zh-CN"/>
              <a:t>60</a:t>
            </a:r>
            <a:r>
              <a:rPr lang="zh-CN" altLang="en-US"/>
              <a:t>秒检查一次，基于：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dfs.namenode.checkpoint.check.period，默认</a:t>
            </a:r>
            <a:r>
              <a:rPr lang="en-US" altLang="zh-CN"/>
              <a:t>60</a:t>
            </a:r>
            <a:r>
              <a:rPr lang="zh-CN" altLang="en-US"/>
              <a:t>（秒），来决定</a:t>
            </a:r>
            <a:endParaRPr lang="zh-CN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SecondaryNameNode</a:t>
            </a:r>
            <a:r>
              <a:t>的作用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对于元数据的合并，还记得</a:t>
            </a:r>
            <a:r>
              <a:rPr lang="en-US" altLang="zh-CN"/>
              <a:t>HDFS</a:t>
            </a:r>
            <a:r>
              <a:rPr lang="zh-CN" altLang="en-US"/>
              <a:t>集群有一个辅助角色：</a:t>
            </a:r>
            <a:r>
              <a:rPr lang="en-US" altLang="zh-CN"/>
              <a:t>SecondaryNameNode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没错，合并元数据的事情就是它干的</a:t>
            </a:r>
            <a:endParaRPr lang="zh-CN" altLang="en-US"/>
          </a:p>
          <a:p>
            <a:r>
              <a:rPr lang="en-US" altLang="zh-CN"/>
              <a:t>SecondaryNameNode</a:t>
            </a:r>
            <a:r>
              <a:rPr lang="zh-CN" altLang="en-US"/>
              <a:t>会通过</a:t>
            </a:r>
            <a:r>
              <a:rPr lang="en-US" altLang="zh-CN"/>
              <a:t>http</a:t>
            </a:r>
            <a:r>
              <a:rPr lang="zh-CN" altLang="en-US"/>
              <a:t>从</a:t>
            </a:r>
            <a:r>
              <a:rPr lang="en-US" altLang="zh-CN"/>
              <a:t>NameNode</a:t>
            </a:r>
            <a:r>
              <a:rPr lang="zh-CN" altLang="en-US"/>
              <a:t>拉取数据（</a:t>
            </a:r>
            <a:r>
              <a:rPr lang="en-US" altLang="zh-CN"/>
              <a:t>edits</a:t>
            </a:r>
            <a:r>
              <a:rPr lang="zh-CN" altLang="en-US"/>
              <a:t>和</a:t>
            </a:r>
            <a:r>
              <a:rPr lang="en-US" altLang="zh-CN"/>
              <a:t>fsimage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然后合并完成后提供给</a:t>
            </a:r>
            <a:r>
              <a:rPr lang="en-US" altLang="zh-CN"/>
              <a:t>NameNode</a:t>
            </a:r>
            <a:r>
              <a:rPr lang="zh-CN" altLang="en-US"/>
              <a:t>使用。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679700"/>
            <a:ext cx="4768215" cy="149923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2225675"/>
          </a:xfrm>
        </p:spPr>
        <p:txBody>
          <a:bodyPr/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1. NameNode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基于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edits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记录每次操作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fsimage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，记录某一个时间节点前的当前文件系统全部文件的状态和信息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维护整个文件系统元数据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2. edits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文件会被合并到</a:t>
            </a: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fsimage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中，这个合并由：</a:t>
            </a:r>
            <a:endParaRPr lang="zh-CN" altLang="en-US" sz="16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SecondaryNameNode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来操作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3. fsimage记录的内容是：</a:t>
            </a:r>
            <a:endParaRPr lang="en-US" altLang="zh-CN" sz="16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0" y="3802380"/>
            <a:ext cx="2437130" cy="2889250"/>
          </a:xfrm>
          <a:prstGeom prst="rect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1" name="左大括号 10"/>
            <p:cNvSpPr/>
            <p:nvPr>
              <p:custDataLst>
                <p:tags r:id="rId2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理解客户端在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上读、写数据的流程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中心化模式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45055" y="5761355"/>
            <a:ext cx="5382260" cy="375920"/>
          </a:xfrm>
        </p:spPr>
        <p:txBody>
          <a:bodyPr/>
          <a:p>
            <a:pPr algn="ctr"/>
            <a:r>
              <a:rPr lang="zh-CN" altLang="en-US"/>
              <a:t>中心化模式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08355" y="2714625"/>
            <a:ext cx="1008380" cy="1201420"/>
            <a:chOff x="896" y="5165"/>
            <a:chExt cx="1588" cy="1892"/>
          </a:xfrm>
        </p:grpSpPr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1690" y="4490720"/>
            <a:ext cx="1008380" cy="1201420"/>
            <a:chOff x="896" y="5165"/>
            <a:chExt cx="1588" cy="1892"/>
          </a:xfrm>
        </p:grpSpPr>
        <p:pic>
          <p:nvPicPr>
            <p:cNvPr id="10" name="图片 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24075" y="2714625"/>
            <a:ext cx="1008380" cy="1201420"/>
            <a:chOff x="896" y="5165"/>
            <a:chExt cx="1588" cy="1892"/>
          </a:xfrm>
        </p:grpSpPr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24075" y="4490720"/>
            <a:ext cx="1008380" cy="1201420"/>
            <a:chOff x="896" y="5165"/>
            <a:chExt cx="1588" cy="1892"/>
          </a:xfrm>
        </p:grpSpPr>
        <p:pic>
          <p:nvPicPr>
            <p:cNvPr id="16" name="图片 1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19395" y="2462530"/>
            <a:ext cx="2713990" cy="3233420"/>
            <a:chOff x="896" y="5165"/>
            <a:chExt cx="1588" cy="1892"/>
          </a:xfrm>
        </p:grpSpPr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26460" y="4490720"/>
            <a:ext cx="1008380" cy="1201420"/>
            <a:chOff x="896" y="5165"/>
            <a:chExt cx="1588" cy="1892"/>
          </a:xfrm>
        </p:grpSpPr>
        <p:pic>
          <p:nvPicPr>
            <p:cNvPr id="22" name="图片 2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116713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>
                <a:sym typeface="+mn-ea"/>
              </a:rPr>
              <a:t>大</a:t>
            </a:r>
            <a:r>
              <a:rPr lang="en-US" altLang="zh-CN" sz="1400">
                <a:sym typeface="+mn-ea"/>
              </a:rPr>
              <a:t>...</a:t>
            </a:r>
            <a:r>
              <a:rPr lang="zh-CN" altLang="en-US" sz="1400">
                <a:sym typeface="+mn-ea"/>
              </a:rPr>
              <a:t>大哥</a:t>
            </a:r>
            <a:endParaRPr lang="zh-CN" sz="1400"/>
          </a:p>
        </p:txBody>
      </p:sp>
      <p:sp>
        <p:nvSpPr>
          <p:cNvPr id="25" name="圆角矩形标注 24"/>
          <p:cNvSpPr/>
          <p:nvPr/>
        </p:nvSpPr>
        <p:spPr>
          <a:xfrm>
            <a:off x="2498090" y="224345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大</a:t>
            </a:r>
            <a:r>
              <a:rPr lang="en-US" altLang="zh-CN" sz="1400"/>
              <a:t>...</a:t>
            </a:r>
            <a:r>
              <a:rPr lang="zh-CN" altLang="en-US" sz="1400"/>
              <a:t>大哥</a:t>
            </a:r>
            <a:endParaRPr lang="zh-CN" altLang="en-US" sz="1400"/>
          </a:p>
        </p:txBody>
      </p:sp>
      <p:sp>
        <p:nvSpPr>
          <p:cNvPr id="26" name="圆角矩形标注 25"/>
          <p:cNvSpPr/>
          <p:nvPr/>
        </p:nvSpPr>
        <p:spPr>
          <a:xfrm>
            <a:off x="6265545" y="1257300"/>
            <a:ext cx="2476500" cy="1083310"/>
          </a:xfrm>
          <a:prstGeom prst="wedgeRoundRectCallo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都闭嘴</a:t>
            </a:r>
            <a:endParaRPr lang="zh-CN" sz="1400"/>
          </a:p>
          <a:p>
            <a:pPr algn="ctr"/>
            <a:r>
              <a:rPr lang="zh-CN" sz="1400"/>
              <a:t>以后都听我调度</a:t>
            </a:r>
            <a:endParaRPr lang="zh-CN" sz="1400"/>
          </a:p>
        </p:txBody>
      </p:sp>
      <p:sp>
        <p:nvSpPr>
          <p:cNvPr id="27" name="圆角矩形标注 26"/>
          <p:cNvSpPr/>
          <p:nvPr/>
        </p:nvSpPr>
        <p:spPr>
          <a:xfrm>
            <a:off x="137668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>
                <a:sym typeface="+mn-ea"/>
              </a:rPr>
              <a:t>大</a:t>
            </a:r>
            <a:r>
              <a:rPr lang="en-US" altLang="zh-CN" sz="1400">
                <a:sym typeface="+mn-ea"/>
              </a:rPr>
              <a:t>...</a:t>
            </a:r>
            <a:r>
              <a:rPr lang="zh-CN" altLang="en-US" sz="1400">
                <a:sym typeface="+mn-ea"/>
              </a:rPr>
              <a:t>大哥</a:t>
            </a:r>
            <a:endParaRPr lang="zh-CN" sz="1400"/>
          </a:p>
        </p:txBody>
      </p:sp>
      <p:sp>
        <p:nvSpPr>
          <p:cNvPr id="28" name="圆角矩形标注 27"/>
          <p:cNvSpPr/>
          <p:nvPr/>
        </p:nvSpPr>
        <p:spPr>
          <a:xfrm>
            <a:off x="2506345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好的</a:t>
            </a:r>
            <a:endParaRPr lang="zh-CN" sz="1400"/>
          </a:p>
        </p:txBody>
      </p:sp>
      <p:sp>
        <p:nvSpPr>
          <p:cNvPr id="29" name="圆角矩形标注 28"/>
          <p:cNvSpPr/>
          <p:nvPr/>
        </p:nvSpPr>
        <p:spPr>
          <a:xfrm>
            <a:off x="375285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ok</a:t>
            </a:r>
            <a:endParaRPr lang="en-US" altLang="zh-CN" sz="1400"/>
          </a:p>
        </p:txBody>
      </p:sp>
      <p:sp>
        <p:nvSpPr>
          <p:cNvPr id="30" name="文本框 29"/>
          <p:cNvSpPr txBox="1"/>
          <p:nvPr/>
        </p:nvSpPr>
        <p:spPr>
          <a:xfrm>
            <a:off x="6265545" y="576135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你觉得哪一种更好？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数据写入流程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29120" y="2495550"/>
            <a:ext cx="5108575" cy="2846070"/>
          </a:xfrm>
        </p:spPr>
        <p:txBody>
          <a:bodyPr/>
          <a:p>
            <a:r>
              <a:rPr lang="en-US" altLang="zh-CN" sz="1200"/>
              <a:t>1. </a:t>
            </a:r>
            <a:r>
              <a:rPr lang="zh-CN" altLang="en-US" sz="1200"/>
              <a:t>客户端向</a:t>
            </a:r>
            <a:r>
              <a:rPr lang="en-US" altLang="zh-CN" sz="1200"/>
              <a:t>NameNode</a:t>
            </a:r>
            <a:r>
              <a:rPr lang="zh-CN" altLang="en-US" sz="1200"/>
              <a:t>发起请求</a:t>
            </a:r>
            <a:endParaRPr lang="zh-CN" altLang="en-US" sz="1200"/>
          </a:p>
          <a:p>
            <a:r>
              <a:rPr lang="en-US" altLang="zh-CN" sz="1200"/>
              <a:t>2. NameNode</a:t>
            </a:r>
            <a:r>
              <a:rPr lang="zh-CN" altLang="en-US" sz="1200"/>
              <a:t>审核权限、剩余空间后，满足条件允许写入，并告知客户端写入的</a:t>
            </a:r>
            <a:r>
              <a:rPr lang="en-US" altLang="zh-CN" sz="1200"/>
              <a:t>DataNode</a:t>
            </a:r>
            <a:r>
              <a:rPr lang="zh-CN" altLang="en-US" sz="1200"/>
              <a:t>地址</a:t>
            </a:r>
            <a:endParaRPr lang="zh-CN" altLang="en-US" sz="1200"/>
          </a:p>
          <a:p>
            <a:r>
              <a:rPr lang="en-US" altLang="zh-CN" sz="1200"/>
              <a:t>3. </a:t>
            </a:r>
            <a:r>
              <a:rPr lang="zh-CN" altLang="en-US" sz="1200"/>
              <a:t>客户端向指定的</a:t>
            </a:r>
            <a:r>
              <a:rPr lang="en-US" altLang="zh-CN" sz="1200"/>
              <a:t>DataNode</a:t>
            </a:r>
            <a:r>
              <a:rPr lang="zh-CN" altLang="en-US" sz="1200"/>
              <a:t>发送数据包</a:t>
            </a:r>
            <a:endParaRPr lang="zh-CN" altLang="en-US" sz="1200"/>
          </a:p>
          <a:p>
            <a:r>
              <a:rPr lang="en-US" altLang="zh-CN" sz="1200"/>
              <a:t>4. </a:t>
            </a:r>
            <a:r>
              <a:rPr lang="zh-CN" altLang="en-US" sz="1200"/>
              <a:t>被写入数据的</a:t>
            </a:r>
            <a:r>
              <a:rPr lang="en-US" altLang="zh-CN" sz="1200"/>
              <a:t>DataNode</a:t>
            </a:r>
            <a:r>
              <a:rPr lang="zh-CN" altLang="en-US" sz="1200"/>
              <a:t>同时完成数据副本的复制工作，将其接收的数据分发给其它</a:t>
            </a:r>
            <a:r>
              <a:rPr lang="en-US" altLang="zh-CN" sz="1200"/>
              <a:t>DataNode</a:t>
            </a:r>
            <a:endParaRPr lang="en-US" altLang="zh-CN" sz="1200"/>
          </a:p>
          <a:p>
            <a:r>
              <a:rPr lang="en-US" altLang="zh-CN" sz="1200"/>
              <a:t>5. </a:t>
            </a:r>
            <a:r>
              <a:rPr lang="zh-CN" altLang="en-US" sz="1200"/>
              <a:t>如上图，</a:t>
            </a:r>
            <a:r>
              <a:rPr lang="en-US" altLang="zh-CN" sz="1200"/>
              <a:t>DataNode1</a:t>
            </a:r>
            <a:r>
              <a:rPr lang="zh-CN" altLang="en-US" sz="1200"/>
              <a:t>复制给</a:t>
            </a:r>
            <a:r>
              <a:rPr lang="en-US" altLang="zh-CN" sz="1200"/>
              <a:t>DataNode2</a:t>
            </a:r>
            <a:r>
              <a:rPr lang="zh-CN" altLang="en-US" sz="1200"/>
              <a:t>，然后基于</a:t>
            </a:r>
            <a:r>
              <a:rPr lang="en-US" altLang="zh-CN" sz="1200"/>
              <a:t>DataNode2</a:t>
            </a:r>
            <a:r>
              <a:rPr lang="zh-CN" altLang="en-US" sz="1200"/>
              <a:t>复制给</a:t>
            </a:r>
            <a:r>
              <a:rPr lang="en-US" altLang="zh-CN" sz="1200"/>
              <a:t>Datanode3</a:t>
            </a:r>
            <a:r>
              <a:rPr lang="zh-CN" altLang="en-US" sz="1200"/>
              <a:t>和</a:t>
            </a:r>
            <a:r>
              <a:rPr lang="en-US" altLang="zh-CN" sz="1200"/>
              <a:t>DataNode4</a:t>
            </a:r>
            <a:endParaRPr lang="en-US" altLang="zh-CN" sz="1200"/>
          </a:p>
          <a:p>
            <a:r>
              <a:rPr lang="en-US" altLang="zh-CN" sz="1200"/>
              <a:t>6. </a:t>
            </a:r>
            <a:r>
              <a:rPr lang="zh-CN" altLang="en-US" sz="1200"/>
              <a:t>写入完成客户端通知</a:t>
            </a:r>
            <a:r>
              <a:rPr lang="en-US" altLang="zh-CN" sz="1200"/>
              <a:t>NameNode</a:t>
            </a:r>
            <a:r>
              <a:rPr lang="zh-CN" altLang="en-US" sz="1200"/>
              <a:t>，</a:t>
            </a:r>
            <a:r>
              <a:rPr lang="en-US" altLang="zh-CN" sz="1200"/>
              <a:t>NameNode</a:t>
            </a:r>
            <a:r>
              <a:rPr lang="zh-CN" altLang="en-US" sz="1200"/>
              <a:t>做元数据记录工作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240" y="1656080"/>
            <a:ext cx="69246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数据写入流程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29120" y="2907030"/>
            <a:ext cx="5108575" cy="2022475"/>
          </a:xfrm>
        </p:spPr>
        <p:txBody>
          <a:bodyPr/>
          <a:p>
            <a:r>
              <a:rPr lang="zh-CN" sz="1200"/>
              <a:t>关键信息点：</a:t>
            </a:r>
            <a:endParaRPr 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FF0000"/>
                </a:solidFill>
              </a:rPr>
              <a:t>NameNode</a:t>
            </a:r>
            <a:r>
              <a:rPr lang="zh-CN" altLang="en-US" sz="1200">
                <a:solidFill>
                  <a:srgbClr val="FF0000"/>
                </a:solidFill>
              </a:rPr>
              <a:t>不负责数据写入</a:t>
            </a:r>
            <a:r>
              <a:rPr lang="zh-CN" altLang="en-US" sz="1200"/>
              <a:t>，只负责元数据记录和权限审批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客户端直接</a:t>
            </a:r>
            <a:r>
              <a:rPr lang="zh-CN" altLang="en-US" sz="1200">
                <a:solidFill>
                  <a:srgbClr val="FF0000"/>
                </a:solidFill>
              </a:rPr>
              <a:t>向</a:t>
            </a:r>
            <a:r>
              <a:rPr lang="en-US" altLang="zh-CN" sz="1200">
                <a:solidFill>
                  <a:srgbClr val="FF0000"/>
                </a:solidFill>
              </a:rPr>
              <a:t>1</a:t>
            </a:r>
            <a:r>
              <a:rPr lang="zh-CN" altLang="en-US" sz="1200">
                <a:solidFill>
                  <a:srgbClr val="FF0000"/>
                </a:solidFill>
              </a:rPr>
              <a:t>台</a:t>
            </a:r>
            <a:r>
              <a:rPr lang="en-US" altLang="zh-CN" sz="1200">
                <a:solidFill>
                  <a:srgbClr val="FF0000"/>
                </a:solidFill>
              </a:rPr>
              <a:t>DataNode</a:t>
            </a:r>
            <a:r>
              <a:rPr lang="zh-CN" altLang="en-US" sz="1200">
                <a:solidFill>
                  <a:srgbClr val="FF0000"/>
                </a:solidFill>
              </a:rPr>
              <a:t>写数据，</a:t>
            </a:r>
            <a:r>
              <a:rPr lang="zh-CN" altLang="en-US" sz="1200"/>
              <a:t>这个DataNode一般是</a:t>
            </a:r>
            <a:r>
              <a:rPr lang="zh-CN" altLang="en-US" sz="1200">
                <a:solidFill>
                  <a:srgbClr val="FF0000"/>
                </a:solidFill>
              </a:rPr>
              <a:t>离客户端最近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（网络距离）</a:t>
            </a:r>
            <a:r>
              <a:rPr lang="zh-CN" altLang="en-US" sz="1200"/>
              <a:t>的那一个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数据块副本的复制工作，</a:t>
            </a:r>
            <a:r>
              <a:rPr lang="zh-CN" altLang="en-US" sz="1200">
                <a:solidFill>
                  <a:srgbClr val="FF0000"/>
                </a:solidFill>
              </a:rPr>
              <a:t>由</a:t>
            </a:r>
            <a:r>
              <a:rPr lang="en-US" altLang="zh-CN" sz="1200">
                <a:solidFill>
                  <a:srgbClr val="FF0000"/>
                </a:solidFill>
              </a:rPr>
              <a:t>DataNode</a:t>
            </a:r>
            <a:r>
              <a:rPr lang="zh-CN" altLang="en-US" sz="1200">
                <a:solidFill>
                  <a:srgbClr val="FF0000"/>
                </a:solidFill>
              </a:rPr>
              <a:t>之间自行完成</a:t>
            </a:r>
            <a:r>
              <a:rPr lang="zh-CN" altLang="en-US" sz="1200"/>
              <a:t>（构建一个</a:t>
            </a:r>
            <a:r>
              <a:rPr lang="en-US" altLang="zh-CN" sz="1200"/>
              <a:t>PipLine</a:t>
            </a:r>
            <a:r>
              <a:rPr lang="zh-CN" altLang="en-US" sz="1200"/>
              <a:t>，按顺序复制分发，如图</a:t>
            </a:r>
            <a:r>
              <a:rPr lang="en-US" altLang="zh-CN" sz="1200"/>
              <a:t>1</a:t>
            </a:r>
            <a:r>
              <a:rPr lang="zh-CN" altLang="en-US" sz="1200"/>
              <a:t>给</a:t>
            </a:r>
            <a:r>
              <a:rPr lang="en-US" altLang="zh-CN" sz="1200"/>
              <a:t>2, 2</a:t>
            </a:r>
            <a:r>
              <a:rPr lang="zh-CN" altLang="en-US" sz="1200"/>
              <a:t>给</a:t>
            </a:r>
            <a:r>
              <a:rPr lang="en-US" altLang="zh-CN" sz="1200"/>
              <a:t>3</a:t>
            </a:r>
            <a:r>
              <a:rPr lang="zh-CN" altLang="en-US" sz="1200"/>
              <a:t>和</a:t>
            </a:r>
            <a:r>
              <a:rPr lang="en-US" altLang="zh-CN" sz="1200"/>
              <a:t>4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240" y="1656080"/>
            <a:ext cx="69246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数据读取流程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677410"/>
            <a:ext cx="7810500" cy="1474470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、客户端向</a:t>
            </a:r>
            <a:r>
              <a:rPr lang="en-US" altLang="zh-CN"/>
              <a:t>NameNode</a:t>
            </a:r>
            <a:r>
              <a:rPr lang="zh-CN" altLang="en-US"/>
              <a:t>申请读取某文件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 NameNode</a:t>
            </a:r>
            <a:r>
              <a:rPr lang="zh-CN" altLang="en-US"/>
              <a:t>判断客户端权限等细节后，允许读取，并返回此文件的</a:t>
            </a:r>
            <a:r>
              <a:rPr lang="en-US" altLang="zh-CN"/>
              <a:t>block</a:t>
            </a:r>
            <a:r>
              <a:rPr lang="zh-CN" altLang="en-US"/>
              <a:t>列表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、客户端拿到</a:t>
            </a:r>
            <a:r>
              <a:rPr lang="en-US" altLang="zh-CN"/>
              <a:t>block</a:t>
            </a:r>
            <a:r>
              <a:rPr lang="zh-CN" altLang="en-US"/>
              <a:t>列表后自行寻找</a:t>
            </a:r>
            <a:r>
              <a:rPr lang="en-US" altLang="zh-CN"/>
              <a:t>DataNode</a:t>
            </a:r>
            <a:r>
              <a:rPr lang="zh-CN" altLang="en-US"/>
              <a:t>读取即可</a:t>
            </a:r>
            <a:endParaRPr lang="zh-CN" altLang="en-US"/>
          </a:p>
        </p:txBody>
      </p:sp>
      <p:pic>
        <p:nvPicPr>
          <p:cNvPr id="4" name="图片 3" descr="未命名绘图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7810500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5130" y="1132840"/>
            <a:ext cx="4655185" cy="188341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关键点：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、数据同样不通过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提供的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列表，会基于网络距离计算尽量提供离客户端最近的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这是因为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份，会尽量找离客户端最近的那一份让其读取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21200"/>
          </a:xfrm>
        </p:spPr>
        <p:txBody>
          <a:bodyPr/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1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、对于客户端读取</a:t>
            </a: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HDFS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数据的流程中，一定要知道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不论读、还是写，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都不经手数据，均是客户端和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直接通讯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不然对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压力太大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2、写入和读取的流程，简单来说就是：</a:t>
            </a:r>
            <a:endParaRPr lang="en-US" altLang="zh-CN" sz="16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做授权判断（是否能写、是否能读）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客户端直连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进行写入（由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自己完成副本复制）、客户端直连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进行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block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读取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写入，客户端会被分配找离自己最近的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写数据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读取，客户端拿到的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block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列表，会是网络距离最近的一份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3、网络距离</a:t>
            </a:r>
            <a:endParaRPr lang="en-US" altLang="zh-CN" sz="16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最近的距离就是在同一台机器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其次就是同一个局域网（交换机）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再其次就是跨越交换机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再其次就是跨越数据中心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HDFS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内置网络距离计算算法，可以通过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IP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地址、路由表来推断网络距离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主从模式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大数据框架，大多数的基础架构上，都是符合：</a:t>
            </a:r>
            <a:r>
              <a:rPr lang="zh-CN" altLang="en-US" sz="2000" b="1"/>
              <a:t>中心化模式的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即：有一个中心节点（服务器）来统筹其它服务器的工作，统一指挥，统一调派，避免混乱。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这种模式，也被称之为：</a:t>
            </a:r>
            <a:r>
              <a:rPr lang="zh-CN" altLang="en-US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一主多从模式，简称主从模式（</a:t>
            </a:r>
            <a:r>
              <a:rPr lang="en-US" altLang="zh-CN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Master And Slaves</a:t>
            </a:r>
            <a:r>
              <a:rPr lang="zh-CN" altLang="en-US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zh-CN" altLang="en-US" b="1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7245" y="4036060"/>
            <a:ext cx="2272030" cy="3930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Master</a:t>
            </a:r>
            <a:r>
              <a:rPr lang="zh-CN" altLang="en-US"/>
              <a:t>（主）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2280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27245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22210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5" idx="0"/>
            <a:endCxn id="4" idx="2"/>
          </p:cNvCxnSpPr>
          <p:nvPr/>
        </p:nvCxnSpPr>
        <p:spPr>
          <a:xfrm flipV="1">
            <a:off x="2868295" y="4429125"/>
            <a:ext cx="2894965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0"/>
          </p:cNvCxnSpPr>
          <p:nvPr/>
        </p:nvCxnSpPr>
        <p:spPr>
          <a:xfrm flipH="1" flipV="1">
            <a:off x="5758180" y="4429125"/>
            <a:ext cx="5080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0"/>
            <a:endCxn id="4" idx="2"/>
          </p:cNvCxnSpPr>
          <p:nvPr/>
        </p:nvCxnSpPr>
        <p:spPr>
          <a:xfrm flipH="1" flipV="1">
            <a:off x="5763260" y="4429125"/>
            <a:ext cx="2894965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517140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409565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8375015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899275" y="3941445"/>
            <a:ext cx="570865" cy="582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01 (12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主从模式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3558540"/>
          </a:xfrm>
        </p:spPr>
        <p:txBody>
          <a:bodyPr/>
          <a:p>
            <a:r>
              <a:rPr lang="zh-CN" altLang="en-US"/>
              <a:t>主从模式（中心化模式）在现实生活中同样很常见：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公司企业管理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组织管理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行政管理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我们学习的</a:t>
            </a:r>
            <a:r>
              <a:rPr lang="en-US" altLang="zh-CN"/>
              <a:t>Hadoop</a:t>
            </a:r>
            <a:r>
              <a:rPr lang="zh-CN" altLang="en-US"/>
              <a:t>框架，就是一个典型的主从模式（中心化模式）架构的技术框架。</a:t>
            </a:r>
            <a:endParaRPr lang="zh-CN" altLang="en-US"/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511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为什么需要分布式存储</a:t>
            </a:r>
            <a:endParaRPr lang="en-US" altLang="zh-CN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分布式系统常见的组织</a:t>
            </a:r>
            <a:r>
              <a:rPr lang="zh-CN" altLang="en-US"/>
              <a:t>形式？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去中心化模式：没有明确中心，大家协调工作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中心化模式：有明确的中心，基于中心节点分配工作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什么是主从</a:t>
            </a:r>
            <a:r>
              <a:rPr lang="zh-CN" altLang="en-US"/>
              <a:t>模式？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主从模式（</a:t>
            </a:r>
            <a:r>
              <a:rPr lang="en-US" altLang="zh-CN" sz="1400"/>
              <a:t>Master-Slaves</a:t>
            </a:r>
            <a:r>
              <a:rPr lang="zh-CN" altLang="en-US" sz="1400"/>
              <a:t>）就是中心化模式，表示有一个主节点来作为管理者，管理协调下属一批从节点工作。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Hadoop</a:t>
            </a:r>
            <a:r>
              <a:rPr lang="zh-CN" altLang="en-US"/>
              <a:t>是哪种</a:t>
            </a:r>
            <a:r>
              <a:rPr lang="zh-CN" altLang="en-US"/>
              <a:t>模式？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主从模式（中心化模式）的架构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69494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及其和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的关系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分布式存储系统的基础架构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角色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17210" y="2922905"/>
            <a:ext cx="6306185" cy="1685925"/>
          </a:xfrm>
        </p:spPr>
        <p:txBody>
          <a:bodyPr anchor="ctr" anchorCtr="0"/>
          <a:p>
            <a:pPr algn="l"/>
            <a:r>
              <a:rPr lang="en-US" altLang="zh-CN" sz="1400"/>
              <a:t>HDFS</a:t>
            </a: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三大组件</a:t>
            </a:r>
            <a:r>
              <a:rPr lang="en-US" altLang="zh-CN" sz="1400"/>
              <a:t>(HDFS</a:t>
            </a:r>
            <a:r>
              <a:rPr lang="zh-CN" altLang="en-US" sz="1400"/>
              <a:t>、</a:t>
            </a:r>
            <a:r>
              <a:rPr lang="en-US" altLang="zh-CN" sz="1400"/>
              <a:t>MapReduce</a:t>
            </a:r>
            <a:r>
              <a:rPr lang="zh-CN" altLang="en-US" sz="1400"/>
              <a:t>、</a:t>
            </a:r>
            <a:r>
              <a:rPr lang="en-US" altLang="zh-CN" sz="1400"/>
              <a:t>YARN)</a:t>
            </a:r>
            <a:r>
              <a:rPr lang="zh-CN" altLang="en-US" sz="1400"/>
              <a:t>之一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全称是：</a:t>
            </a:r>
            <a:r>
              <a:rPr lang="en-US" altLang="zh-CN" sz="1400"/>
              <a:t>Hadoop Distributed File System</a:t>
            </a:r>
            <a:r>
              <a:rPr lang="zh-CN" altLang="en-US" sz="1400"/>
              <a:t>（</a:t>
            </a:r>
            <a:r>
              <a:rPr lang="en-US" altLang="zh-CN" sz="1400"/>
              <a:t>Hadoop</a:t>
            </a:r>
            <a:r>
              <a:rPr lang="zh-CN" altLang="en-US" sz="1400"/>
              <a:t>分布式文件系统）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技术栈内提供的分布式数据存储解决方案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可以在多台服务器上构建存储集群，存储海量的数据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315" y="2280285"/>
            <a:ext cx="5210175" cy="29718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810635" y="2709545"/>
            <a:ext cx="1624330" cy="44767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27805" y="5355590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HDFS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是一个典型的主从模式架构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的基础架构</a:t>
            </a:r>
          </a:p>
        </p:txBody>
      </p:sp>
      <p:sp>
        <p:nvSpPr>
          <p:cNvPr id="4" name="Freeform 46"/>
          <p:cNvSpPr/>
          <p:nvPr/>
        </p:nvSpPr>
        <p:spPr bwMode="auto">
          <a:xfrm>
            <a:off x="2363309" y="2329458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997758" y="3329730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HDFS</a:t>
            </a:r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24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分布式存储</a:t>
            </a:r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200056" y="3408193"/>
            <a:ext cx="21555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NameNode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DataNode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色辅助角色：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SecondaryNameNode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0" y="3194685"/>
            <a:ext cx="6154420" cy="193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的基础架构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929130"/>
            <a:ext cx="6154420" cy="1934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30" y="4085590"/>
            <a:ext cx="4142105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系统的主角色，是一个独立的进程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负责管理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整个文件系统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负责管理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DataNode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9995" y="4085590"/>
            <a:ext cx="5063490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SecondaryNameNode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的辅助，是一个独立进程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主要帮助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完成元数据整理工作（打杂）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3430" y="5370195"/>
            <a:ext cx="4142105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DataNode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系统的从角色，是一个独立进程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主要负责数据的存储，即存入数据和取出数据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624195" y="1861185"/>
            <a:ext cx="5191125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的基础架构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5725" y="2992755"/>
            <a:ext cx="4768215" cy="149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1861185"/>
            <a:ext cx="5191125" cy="3762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8550" y="5919470"/>
            <a:ext cx="74549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一个典型的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HDFS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集群，就是由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加若干（至少一个）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组成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15390"/>
            <a:ext cx="5760720" cy="398780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HDFS</a:t>
            </a:r>
            <a:r>
              <a:rPr lang="zh-CN" altLang="en-US"/>
              <a:t>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HDFS</a:t>
            </a:r>
            <a:r>
              <a:rPr lang="zh-CN" altLang="en-US" sz="1400"/>
              <a:t>全称：</a:t>
            </a:r>
            <a:r>
              <a:rPr lang="en-US" altLang="zh-CN" sz="1400"/>
              <a:t>Hadoop </a:t>
            </a:r>
            <a:r>
              <a:rPr lang="zh-CN" altLang="en-US" sz="1400"/>
              <a:t>Distributed</a:t>
            </a:r>
            <a:r>
              <a:rPr lang="en-US" altLang="zh-CN" sz="1400"/>
              <a:t> File System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三大组件（</a:t>
            </a:r>
            <a:r>
              <a:rPr lang="en-US" altLang="zh-CN" sz="1400"/>
              <a:t>HDFS</a:t>
            </a:r>
            <a:r>
              <a:rPr lang="zh-CN" altLang="en-US" sz="1400"/>
              <a:t>、</a:t>
            </a:r>
            <a:r>
              <a:rPr lang="en-US" altLang="zh-CN" sz="1400"/>
              <a:t>MapReduce</a:t>
            </a:r>
            <a:r>
              <a:rPr lang="zh-CN" altLang="en-US" sz="1400"/>
              <a:t>、</a:t>
            </a:r>
            <a:r>
              <a:rPr lang="en-US" altLang="zh-CN" sz="1400"/>
              <a:t>YARN</a:t>
            </a:r>
            <a:r>
              <a:rPr lang="zh-CN" altLang="en-US" sz="1400"/>
              <a:t>）之一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可在多台服务器上构建集群，提供分布式数据存储能力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HDFS</a:t>
            </a:r>
            <a:r>
              <a:rPr lang="zh-CN" altLang="en-US"/>
              <a:t>中的架构角色有哪些？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NameNode</a:t>
            </a:r>
            <a:r>
              <a:rPr lang="zh-CN" altLang="en-US" sz="1400"/>
              <a:t>：主角色，管理</a:t>
            </a:r>
            <a:r>
              <a:rPr lang="en-US" altLang="zh-CN" sz="1400"/>
              <a:t>HDFS</a:t>
            </a:r>
            <a:r>
              <a:rPr lang="zh-CN" altLang="en-US" sz="1400"/>
              <a:t>集群和</a:t>
            </a:r>
            <a:r>
              <a:rPr lang="en-US" altLang="zh-CN" sz="1400"/>
              <a:t>DataNode</a:t>
            </a:r>
            <a:r>
              <a:rPr lang="zh-CN" altLang="en-US" sz="1400"/>
              <a:t>角色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DataNode</a:t>
            </a:r>
            <a:r>
              <a:rPr lang="zh-CN" altLang="en-US" sz="1400"/>
              <a:t>：从角色，负责数据的存储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SecondaryNameNode</a:t>
            </a:r>
            <a:r>
              <a:rPr lang="zh-CN" altLang="en-US" sz="1400"/>
              <a:t>：辅助角色，协助</a:t>
            </a:r>
            <a:r>
              <a:rPr lang="en-US" altLang="zh-CN" sz="1400"/>
              <a:t>NameNode</a:t>
            </a:r>
            <a:r>
              <a:rPr lang="zh-CN" altLang="en-US" sz="1400"/>
              <a:t>整理元数据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HDFS</a:t>
            </a:r>
            <a:r>
              <a:rPr lang="zh-CN" altLang="en-US"/>
              <a:t>的基础架构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5575" y="5203190"/>
            <a:ext cx="4425315" cy="1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0517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68335" y="3044825"/>
            <a:ext cx="167640" cy="93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35975" y="2867660"/>
            <a:ext cx="23964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虚拟机中部署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35975" y="3809365"/>
            <a:ext cx="202374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云服务器中部署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VMware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虚拟机集群上部署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了解为什么海量数据需要使用分布式存储</a:t>
            </a:r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技术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安装包下载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官方网址：https://hadoop.apache.org，课程使用当前最新的发行版：</a:t>
            </a:r>
            <a:r>
              <a:rPr lang="en-US" altLang="zh-CN"/>
              <a:t>3.3.4</a:t>
            </a:r>
            <a:r>
              <a:rPr lang="zh-CN" altLang="en-US"/>
              <a:t>版。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5110" y="4129405"/>
            <a:ext cx="2237105" cy="229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610" y="4935855"/>
            <a:ext cx="6613525" cy="1486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610" y="2065655"/>
            <a:ext cx="4766945" cy="2870200"/>
          </a:xfrm>
          <a:prstGeom prst="rect">
            <a:avLst/>
          </a:prstGeom>
        </p:spPr>
      </p:pic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集群规划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在前置准备章节，我们准备了基于</a:t>
            </a:r>
            <a:r>
              <a:rPr lang="en-US" altLang="zh-CN"/>
              <a:t>VMware</a:t>
            </a:r>
            <a:r>
              <a:rPr lang="zh-CN" altLang="en-US"/>
              <a:t>的三台虚拟机，其硬件配置如下。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Hadoop HDFS</a:t>
            </a:r>
            <a:r>
              <a:rPr lang="zh-CN" altLang="en-US"/>
              <a:t>的角色包含：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，主节点管理者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，从节点工作者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SecondaryNameNode</a:t>
            </a:r>
            <a:r>
              <a:rPr lang="zh-CN" altLang="en-US"/>
              <a:t>，主节点辅助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8040" y="2100580"/>
          <a:ext cx="355473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141730"/>
                <a:gridCol w="1271270"/>
              </a:tblGrid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  <a:endParaRPr lang="zh-CN" altLang="en-US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CPU</a:t>
                      </a:r>
                      <a:endParaRPr lang="en-US" altLang="zh-CN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内存</a:t>
                      </a:r>
                      <a:endParaRPr lang="zh-CN" altLang="en-US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4GB</a:t>
                      </a:r>
                      <a:endParaRPr lang="en-US" altLang="zh-CN" sz="1600" b="1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  <a:endParaRPr lang="en-US" altLang="zh-CN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  <a:endParaRPr lang="en-US" altLang="zh-CN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66335" y="3843020"/>
          <a:ext cx="5581650" cy="146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4262120"/>
              </a:tblGrid>
              <a:tr h="335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  <a:endParaRPr lang="zh-CN" altLang="en-US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服务</a:t>
                      </a:r>
                      <a:endParaRPr lang="zh-CN" altLang="en-US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NameNode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DataNode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SecondaryNameNode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 descr="播仔素材库【1】0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04685" y="5309870"/>
            <a:ext cx="150431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</a:rPr>
              <a:t>服务规划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上传</a:t>
            </a:r>
            <a:r>
              <a:rPr lang="en-US" altLang="zh-CN"/>
              <a:t> &amp;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          </a:t>
            </a:r>
            <a:r>
              <a:rPr lang="zh-CN" altLang="en-US">
                <a:solidFill>
                  <a:srgbClr val="FF0000"/>
                </a:solidFill>
              </a:rPr>
              <a:t>注意</a:t>
            </a:r>
            <a:endParaRPr lang="zh-CN"/>
          </a:p>
          <a:p>
            <a:r>
              <a:rPr lang="zh-CN"/>
              <a:t>请确认已经完成前置准备中的服务器创建、固定</a:t>
            </a:r>
            <a:r>
              <a:rPr lang="en-US" altLang="zh-CN"/>
              <a:t>IP</a:t>
            </a:r>
            <a:r>
              <a:rPr lang="zh-CN" altLang="en-US"/>
              <a:t>、防火墙关闭、</a:t>
            </a:r>
            <a:r>
              <a:rPr lang="en-US" altLang="zh-CN"/>
              <a:t>Hadoop</a:t>
            </a:r>
            <a:r>
              <a:rPr lang="zh-CN" altLang="en-US"/>
              <a:t>用户创建、</a:t>
            </a:r>
            <a:r>
              <a:rPr lang="en-US" altLang="zh-CN">
                <a:sym typeface="+mn-ea"/>
              </a:rPr>
              <a:t>SSH</a:t>
            </a:r>
            <a:r>
              <a:rPr lang="zh-CN" altLang="en-US">
                <a:sym typeface="+mn-ea"/>
              </a:rPr>
              <a:t>免密、</a:t>
            </a:r>
            <a:r>
              <a:rPr lang="en-US" altLang="zh-CN"/>
              <a:t>JDK</a:t>
            </a:r>
            <a:r>
              <a:rPr lang="zh-CN" altLang="en-US"/>
              <a:t>部署等操作。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上传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Hadoop</a:t>
            </a:r>
            <a:r>
              <a:rPr lang="zh-CN" altLang="en-US"/>
              <a:t>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node1</a:t>
            </a:r>
            <a:r>
              <a:rPr lang="zh-CN" altLang="en-US"/>
              <a:t>节点中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解压缩安装包到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/export/server/</a:t>
            </a:r>
            <a:r>
              <a:rPr lang="zh-CN" altLang="en-US"/>
              <a:t>中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构建软链接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注意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0575" y="1656080"/>
            <a:ext cx="456565" cy="456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045" y="1623060"/>
            <a:ext cx="10191115" cy="8534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21995" y="2604770"/>
            <a:ext cx="4398645" cy="353695"/>
            <a:chOff x="1137" y="4177"/>
            <a:chExt cx="6927" cy="557"/>
          </a:xfrm>
        </p:grpSpPr>
        <p:sp>
          <p:nvSpPr>
            <p:cNvPr id="7" name="五边形 6"/>
            <p:cNvSpPr/>
            <p:nvPr/>
          </p:nvSpPr>
          <p:spPr>
            <a:xfrm>
              <a:off x="1137" y="4178"/>
              <a:ext cx="1977" cy="5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阿里巴巴普惠体" panose="00020600040101010101" charset="-122"/>
                  <a:ea typeface="阿里巴巴普惠体" panose="00020600040101010101" charset="-122"/>
                </a:rPr>
                <a:t>以下操作</a:t>
              </a:r>
              <a:endParaRPr lang="zh-CN" altLang="en-US" sz="1600"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836" y="4177"/>
              <a:ext cx="2688" cy="549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node1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节点执行</a:t>
              </a:r>
              <a:endParaRPr lang="zh-CN" altLang="en-US" sz="1400"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5228" y="4178"/>
              <a:ext cx="2837" cy="54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以</a:t>
              </a:r>
              <a:r>
                <a:rPr lang="en-US" alt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root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身份登陆</a:t>
              </a:r>
              <a:endParaRPr lang="zh-CN" altLang="en-US" sz="1400"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endParaRPr>
            </a:p>
          </p:txBody>
        </p:sp>
      </p:grpSp>
      <p:sp>
        <p:nvSpPr>
          <p:cNvPr id="14" name="TextBox 3"/>
          <p:cNvSpPr txBox="1"/>
          <p:nvPr>
            <p:custDataLst>
              <p:tags r:id="rId3"/>
            </p:custDataLst>
          </p:nvPr>
        </p:nvSpPr>
        <p:spPr>
          <a:xfrm>
            <a:off x="1036955" y="383032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tar -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zxvf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hadoop-3.3.4.tar.gz 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-C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/export/server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5" name="TextBox 3"/>
          <p:cNvSpPr txBox="1"/>
          <p:nvPr>
            <p:custDataLst>
              <p:tags r:id="rId4"/>
            </p:custDataLst>
          </p:nvPr>
        </p:nvSpPr>
        <p:spPr>
          <a:xfrm>
            <a:off x="1036955" y="4582795"/>
            <a:ext cx="462026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cd /export/server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ln -s /export/server/hadoop-3.3.4 hadoop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TextBox 3"/>
          <p:cNvSpPr txBox="1"/>
          <p:nvPr>
            <p:custDataLst>
              <p:tags r:id="rId5"/>
            </p:custDataLst>
          </p:nvPr>
        </p:nvSpPr>
        <p:spPr>
          <a:xfrm>
            <a:off x="1036955" y="541528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</a:rPr>
              <a:t>cd hadoop</a:t>
            </a:r>
            <a:endParaRPr lang="en-US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 descr="播仔素材库【1】0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Hadoop</a:t>
            </a:r>
            <a:r>
              <a:t>安装包目录结构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857240" cy="972820"/>
          </a:xfrm>
        </p:spPr>
        <p:txBody>
          <a:bodyPr/>
          <a:p>
            <a:r>
              <a:rPr lang="en-US" altLang="zh-CN"/>
              <a:t>cd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安装包内，通过</a:t>
            </a:r>
            <a:r>
              <a:rPr lang="en-US" altLang="zh-CN"/>
              <a:t>ls -l</a:t>
            </a:r>
            <a:r>
              <a:rPr lang="zh-CN" altLang="en-US"/>
              <a:t>命令查看文件夹内部结构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2077085"/>
            <a:ext cx="5562600" cy="2447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7805" y="2077085"/>
            <a:ext cx="4842510" cy="35769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各个文件夹含义如下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的各类程序（命令）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的配置文件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include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语言的一些头文件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系统的动态链接库（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libexec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，存放配置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系统的脚本文件（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.cmd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licenses-binary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，存放许可证文件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，管理员程序（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super 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share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，存放二进制源码（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Java jar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包）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 descr="播仔素材库【1】0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修改配置文件，应用自定义设置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集群，我们主要涉及到如下文件的修改：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workers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配置从节点（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DataNode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）有哪些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hadoop-env.sh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的相关环境变量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core-site.xml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这些文件均存在与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$HADOOP_HOME/etc/hadoop</a:t>
            </a:r>
            <a:r>
              <a:rPr lang="zh-CN" altLang="en-US"/>
              <a:t>文件夹中。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 sz="1400"/>
          </a:p>
          <a:p>
            <a:pPr>
              <a:buFont typeface="Arial" panose="020B0604020202020204" pitchFamily="34" charset="0"/>
            </a:pPr>
            <a:r>
              <a:rPr lang="en-US" altLang="zh-CN" sz="1400"/>
              <a:t>ps</a:t>
            </a:r>
            <a:r>
              <a:rPr lang="zh-CN" altLang="en-US" sz="1400"/>
              <a:t>：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</a:t>
            </a:r>
            <a:r>
              <a:rPr lang="zh-CN" altLang="en-US" sz="1400"/>
              <a:t>是后续我们要设置的环境变量，其指代</a:t>
            </a:r>
            <a:r>
              <a:rPr lang="en-US" altLang="zh-CN" sz="1400"/>
              <a:t>Hadoop</a:t>
            </a:r>
            <a:r>
              <a:rPr lang="zh-CN" altLang="en-US" sz="1400"/>
              <a:t>安装文件夹即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/export/server/hadoop</a:t>
            </a:r>
            <a:endParaRPr lang="en-US" altLang="zh-CN" sz="140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workers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hadoop-env.sh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17" name="TextBox 3"/>
          <p:cNvSpPr txBox="1"/>
          <p:nvPr>
            <p:custDataLst>
              <p:tags r:id="rId1"/>
            </p:custDataLst>
          </p:nvPr>
        </p:nvSpPr>
        <p:spPr>
          <a:xfrm>
            <a:off x="1036955" y="2148840"/>
            <a:ext cx="1854200" cy="154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进入配置文件目录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etc/hadoop</a:t>
            </a:r>
            <a:endParaRPr lang="en-US" altLang="zh-CN" sz="12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编辑workers文件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vim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workers</a:t>
            </a:r>
            <a:endParaRPr lang="en-US" altLang="zh-CN" sz="12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填入如下内容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1155" y="2571750"/>
            <a:ext cx="3047365" cy="69913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填入的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表明集群记录了三个从节点（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1036955" y="4218305"/>
            <a:ext cx="4443095" cy="10064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填入如下内容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JAVA_HOME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=/export/server/jdk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=/export/server/hadoop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HADOOP_CONF_DIR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=$HADOOP_HOME/etc/hadoop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HADOOP_LOG_DIR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=$HADOOP_HOME/logs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80050" y="4180205"/>
            <a:ext cx="4910455" cy="100647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JAVA_HOME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JDK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环境的位置在哪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安装位置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HADOOP_CONF_DIR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配置文件目录位置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HADOOP_LOG_DIR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运行日志目录位置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通过记录这些环境变量，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来指明上述运行时的重要信息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8" name="图片 7" descr="播仔素材库【1】0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core-site.xml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hdfs://node1:8020为整个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内部的通讯地址，应用协议为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内置协议）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表明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将和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8020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端口通讯，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所在机器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此配置固定了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必须启动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进程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3550920" cy="2330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fs.defaultFS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hdfs://node1:8020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io.file.buffer.size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131072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87875" y="2109470"/>
            <a:ext cx="3047365" cy="2330450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fs.defaultFS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文件系统的网络通讯路径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hdfs://node1:8020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协议为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通讯端口为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8020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io.file.buffer.size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操作文件缓冲区大小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131072 bit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7" name="图片 6" descr="播仔素材库【1】0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335" y="5207635"/>
            <a:ext cx="1443990" cy="14439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hdfs-site.xml</a:t>
            </a:r>
            <a:r>
              <a:rPr lang="zh-CN" altLang="en-US"/>
              <a:t>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5563870" y="2109470"/>
            <a:ext cx="4673600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15" y="5089525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针对</a:t>
            </a:r>
            <a:r>
              <a:rPr lang="en-US" altLang="zh-CN"/>
              <a:t>hdfs-site.xml</a:t>
            </a:r>
            <a:r>
              <a:rPr lang="zh-CN" altLang="en-US"/>
              <a:t>，简单分析一下配置文件的内容</a:t>
            </a: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71056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dfs.datanode.data.dir.perm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文件系统，默认创建的文件权限设置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700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rwx------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dfs.namenode.name.dir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元数据的存储位置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目录下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dfs.namenode.hosts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允许哪几个节点的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连接（即允许加入集群）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，这三台服务器被授权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9" name="图片 8" descr="播仔素材库【1】0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20" y="4943475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针对</a:t>
            </a:r>
            <a:r>
              <a:rPr lang="en-US" altLang="zh-CN">
                <a:sym typeface="+mn-ea"/>
              </a:rPr>
              <a:t>hdfs-site.xml</a:t>
            </a:r>
            <a:r>
              <a:rPr lang="zh-CN" altLang="en-US">
                <a:sym typeface="+mn-ea"/>
              </a:rPr>
              <a:t>，简单分析一下配置文件的内容</a:t>
            </a:r>
            <a:endParaRPr lang="zh-CN" altLang="en-US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826770" y="2109470"/>
            <a:ext cx="4410075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dfs.blocksize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默认块大小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268435456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256MB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dfs.namenode.handler.count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处理的并发线程数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个并行度处理文件系统的管理任务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含义：从节点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的数据存储目录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，即数据存放在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，三台机器的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内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8" name="图片 7" descr="播仔素材库【1】0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94600" y="2910205"/>
            <a:ext cx="1438910" cy="1637665"/>
            <a:chOff x="11794" y="2000"/>
            <a:chExt cx="2266" cy="2579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lang="en-US" altLang="zh-CN"/>
                <a:t>100TB</a:t>
              </a:r>
              <a:endParaRPr lang="en-US" altLang="zh-CN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5" name="图片 4" descr="01 (150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准备数据目录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根据下述</a:t>
            </a:r>
            <a:r>
              <a:rPr lang="en-US" altLang="zh-CN"/>
              <a:t>2</a:t>
            </a:r>
            <a:r>
              <a:rPr lang="zh-CN" altLang="en-US"/>
              <a:t>个配置项：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的</a:t>
            </a:r>
            <a:r>
              <a:rPr lang="en-US" altLang="zh-CN"/>
              <a:t>/data/nn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、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的</a:t>
            </a:r>
            <a:r>
              <a:rPr lang="en-US" altLang="zh-CN"/>
              <a:t>/data/dn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所以应该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节点：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/data/nn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/data/dn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r>
              <a:rPr lang="zh-CN" altLang="en-US"/>
              <a:t>节点：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/data/dn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145030"/>
            <a:ext cx="32099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9235" y="2145030"/>
            <a:ext cx="3190240" cy="690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播仔素材库【1】02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分发</a:t>
            </a:r>
            <a:r>
              <a:rPr lang="en-US" altLang="zh-CN"/>
              <a:t>Hadoop</a:t>
            </a:r>
            <a:r>
              <a:t>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目前，已经基本完成</a:t>
            </a:r>
            <a:r>
              <a:rPr lang="en-US" altLang="zh-CN"/>
              <a:t>Hadoop</a:t>
            </a:r>
            <a:r>
              <a:rPr lang="zh-CN" altLang="en-US"/>
              <a:t>的配置操作，可以从</a:t>
            </a:r>
            <a:r>
              <a:rPr lang="en-US" altLang="zh-CN"/>
              <a:t>node1</a:t>
            </a:r>
            <a:r>
              <a:rPr lang="zh-CN" altLang="en-US"/>
              <a:t>将</a:t>
            </a:r>
            <a:r>
              <a:rPr lang="en-US" altLang="zh-CN"/>
              <a:t>hadoop</a:t>
            </a:r>
            <a:r>
              <a:rPr lang="zh-CN" altLang="en-US"/>
              <a:t>安装文件夹远程复制到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zh-CN" altLang="en-US"/>
              <a:t>，为</a:t>
            </a:r>
            <a:r>
              <a:rPr lang="en-US" altLang="zh-CN"/>
              <a:t>hadoop</a:t>
            </a:r>
            <a:r>
              <a:rPr lang="zh-CN" altLang="en-US"/>
              <a:t>配置软链接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node3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执行</a:t>
            </a:r>
            <a:r>
              <a:rPr lang="zh-CN" altLang="en-US">
                <a:sym typeface="+mn-ea"/>
              </a:rPr>
              <a:t>，为</a:t>
            </a:r>
            <a:r>
              <a:rPr lang="en-US" altLang="zh-CN">
                <a:sym typeface="+mn-ea"/>
              </a:rPr>
              <a:t>hadoop</a:t>
            </a:r>
            <a:r>
              <a:rPr lang="zh-CN" altLang="en-US">
                <a:sym typeface="+mn-ea"/>
              </a:rPr>
              <a:t>配置软链接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82675" y="2511425"/>
            <a:ext cx="4526915" cy="8388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/export/server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scp -r hadoop-3.3.4 node2:`pwd`/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scp -r hadoop-3.3.4 node3:`pwd`/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36975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9" name="图片 8" descr="播仔素材库【1】02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415" y="4909185"/>
            <a:ext cx="1819910" cy="18199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配置环境变量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为了方便我们操作</a:t>
            </a:r>
            <a:r>
              <a:rPr lang="en-US" altLang="zh-CN"/>
              <a:t>Hadoop</a:t>
            </a:r>
            <a:r>
              <a:rPr lang="zh-CN" altLang="en-US"/>
              <a:t>，可以将</a:t>
            </a:r>
            <a:r>
              <a:rPr lang="en-US" altLang="zh-CN"/>
              <a:t>Hadoop</a:t>
            </a:r>
            <a:r>
              <a:rPr lang="zh-CN" altLang="en-US"/>
              <a:t>的一些脚本、程序配置到</a:t>
            </a:r>
            <a:r>
              <a:rPr lang="en-US" altLang="zh-CN"/>
              <a:t>PATH</a:t>
            </a:r>
            <a:r>
              <a:rPr lang="zh-CN" altLang="en-US"/>
              <a:t>中，方便后续使用。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Hadoop</a:t>
            </a:r>
            <a:r>
              <a:rPr lang="zh-CN" altLang="en-US"/>
              <a:t>文件夹中的</a:t>
            </a:r>
            <a:r>
              <a:rPr lang="en-US" altLang="zh-CN"/>
              <a:t>bin</a:t>
            </a:r>
            <a:r>
              <a:rPr lang="zh-CN" altLang="en-US"/>
              <a:t>、</a:t>
            </a:r>
            <a:r>
              <a:rPr lang="en-US" altLang="zh-CN"/>
              <a:t>sbin</a:t>
            </a:r>
            <a:r>
              <a:rPr lang="zh-CN" altLang="en-US"/>
              <a:t>两个文件夹内有许多的脚本和程序，现在来配置一下环境变量</a:t>
            </a:r>
            <a:endParaRPr lang="zh-CN" altLang="en-US"/>
          </a:p>
          <a:p>
            <a:r>
              <a:rPr lang="en-US" altLang="zh-CN"/>
              <a:t>1. vim /etc/profile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配置同样的环境变量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8040" y="2103120"/>
            <a:ext cx="6572250" cy="1514475"/>
          </a:xfrm>
          <a:prstGeom prst="rect">
            <a:avLst/>
          </a:prstGeom>
        </p:spPr>
      </p:pic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/etc/profile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文件底部追加如下内容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HADOOP_HOME=/export/server/hadoop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PATH=$PATH:$HADOOP_HOME/bin:$HADOOP_HOME/sbin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6" name="图片 5" descr="播仔素材库【1】0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授权为</a:t>
            </a:r>
            <a:r>
              <a:rPr lang="en-US" altLang="zh-CN"/>
              <a:t>hadoop</a:t>
            </a:r>
            <a:r>
              <a:t>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hadoop</a:t>
            </a:r>
            <a:r>
              <a:rPr lang="zh-CN" altLang="en-US"/>
              <a:t>部署的准备工作基本完成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为了确保安全，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系统不以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用户启动，我们以普通用户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来启动整个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服务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所以，现在需要对文件权限进行授权。</a:t>
            </a:r>
            <a:endParaRPr lang="zh-CN" altLang="en-US"/>
          </a:p>
          <a:p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ps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：请确保已经提前创建好了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用户（前置准备章节中有讲述），并配置好了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用户之间的免密登录</a:t>
            </a:r>
            <a:endParaRPr lang="zh-CN" altLang="en-US"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</a:t>
            </a:r>
            <a:r>
              <a:rPr lang="en-US" altLang="zh-CN" b="1">
                <a:solidFill>
                  <a:srgbClr val="FF0000"/>
                </a:solidFill>
              </a:rPr>
              <a:t>root</a:t>
            </a:r>
            <a:r>
              <a:rPr lang="zh-CN" altLang="en-US" b="1">
                <a:solidFill>
                  <a:srgbClr val="FF0000"/>
                </a:solidFill>
              </a:rPr>
              <a:t>身份</a:t>
            </a:r>
            <a:r>
              <a:rPr lang="zh-CN" altLang="en-US"/>
              <a:t>，在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三台服务器</a:t>
            </a:r>
            <a:r>
              <a:rPr lang="zh-CN" altLang="en-US"/>
              <a:t>上均执行如下命令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4247515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身份，在三台服务器上均执行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/data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/export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5" name="图片 4" descr="播仔素材库【1】02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格式化整个文件系统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前期准备全部完成，现在对整个文件系统执行初始化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</a:t>
            </a:r>
            <a:r>
              <a:rPr lang="en-US" altLang="zh-CN"/>
              <a:t>namenode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2535555"/>
            <a:ext cx="5429250" cy="8159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su - 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格式化namenode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hadoop namenode -format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81425"/>
            <a:ext cx="5429250" cy="1570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一键启动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一键关闭hdfs集群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stop-dfs.sh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如果遇到命令未找到的错误，表明环境变量未配置好，可以以绝对路径执行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/export/server/hadoop/sbin/stop-dfs.sh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5" name="图片 4" descr="播仔素材库【1】0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585" y="4432935"/>
            <a:ext cx="22288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en-US" altLang="zh-CN"/>
              <a:t>HDFS WEBUI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启动完成后，可以在浏览器打开：</a:t>
            </a:r>
            <a:endParaRPr lang="zh-CN" altLang="en-US"/>
          </a:p>
          <a:p>
            <a:r>
              <a:rPr lang="en-US" altLang="zh-CN"/>
              <a:t>http://node1:9870</a:t>
            </a:r>
            <a:r>
              <a:rPr lang="zh-CN" altLang="en-US"/>
              <a:t>，即可查看到</a:t>
            </a:r>
            <a:r>
              <a:rPr lang="en-US" altLang="zh-CN"/>
              <a:t>hdfs</a:t>
            </a:r>
            <a:r>
              <a:rPr lang="zh-CN" altLang="en-US"/>
              <a:t>文件系统的管理网页。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8580" y="2521268"/>
            <a:ext cx="8042137" cy="276812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图片 5" descr="播仔素材库【1】0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部署</a:t>
            </a:r>
            <a:r>
              <a:rPr lang="en-US" altLang="zh-CN" dirty="0"/>
              <a:t>Hadoop</a:t>
            </a:r>
            <a:r>
              <a:rPr lang="zh-CN" altLang="en-US" dirty="0"/>
              <a:t>的关键点</a:t>
            </a:r>
            <a:endParaRPr lang="zh-CN" altLang="en-US" dirty="0"/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上传、解压到</a:t>
            </a:r>
            <a:r>
              <a:rPr lang="en-US" altLang="zh-CN" sz="1400" dirty="0"/>
              <a:t>/export/server</a:t>
            </a:r>
            <a:r>
              <a:rPr lang="zh-CN" altLang="en-US" sz="1400" dirty="0"/>
              <a:t>，配置软链接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/>
              <a:t>修改</a:t>
            </a:r>
            <a:r>
              <a:rPr lang="en-US" altLang="zh-CN" sz="1400" dirty="0"/>
              <a:t>4</a:t>
            </a:r>
            <a:r>
              <a:rPr lang="zh-CN" altLang="en-US" sz="1400" dirty="0"/>
              <a:t>份配置文件</a:t>
            </a:r>
            <a:endParaRPr lang="zh-CN" altLang="en-US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workers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hadoop-env.sh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core-site.xml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hdfs-site.xml</a:t>
            </a:r>
            <a:endParaRPr lang="en-US" altLang="zh-CN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3. </a:t>
            </a:r>
            <a:r>
              <a:rPr lang="zh-CN" altLang="en-US" sz="1400" dirty="0"/>
              <a:t>分发到</a:t>
            </a:r>
            <a:r>
              <a:rPr lang="en-US" altLang="zh-CN" sz="1400" dirty="0"/>
              <a:t>node2</a:t>
            </a:r>
            <a:r>
              <a:rPr lang="zh-CN" altLang="en-US" sz="1400" dirty="0"/>
              <a:t>、</a:t>
            </a:r>
            <a:r>
              <a:rPr lang="en-US" altLang="zh-CN" sz="1400" dirty="0"/>
              <a:t>node3</a:t>
            </a:r>
            <a:r>
              <a:rPr lang="zh-CN" altLang="en-US" sz="1400" dirty="0"/>
              <a:t>，并设置环境变量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4. </a:t>
            </a:r>
            <a:r>
              <a:rPr lang="zh-CN" altLang="en-US" sz="1400" dirty="0"/>
              <a:t>创建数据目录，并修改文件权限归属</a:t>
            </a:r>
            <a:r>
              <a:rPr lang="en-US" altLang="zh-CN" sz="1400" dirty="0"/>
              <a:t>hadoop</a:t>
            </a:r>
            <a:r>
              <a:rPr lang="zh-CN" altLang="en-US" sz="1400" dirty="0"/>
              <a:t>账户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5. </a:t>
            </a:r>
            <a:r>
              <a:rPr lang="zh-CN" altLang="en-US" sz="1400" dirty="0"/>
              <a:t>启动，并查看</a:t>
            </a:r>
            <a:r>
              <a:rPr lang="en-US" altLang="zh-CN" sz="1400" dirty="0"/>
              <a:t>WEB UI</a:t>
            </a:r>
            <a:endParaRPr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5760720" cy="417068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千辛万苦部署好了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集群，如果中间出现误操作导致集群出现问题了怎么办？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有没有什么方便的办法保存刚刚部署好的状态？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虚拟机快照</a:t>
            </a:r>
            <a:endParaRPr lang="zh-CN" altLang="en-US" sz="28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20520" y="3013710"/>
            <a:ext cx="895096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补充：集群部署常见问题解决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4000" y="4015105"/>
            <a:ext cx="40640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</a:rPr>
              <a:t>自我检查版</a:t>
            </a:r>
            <a:endParaRPr lang="zh-CN" altLang="en-US" sz="24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省流自检查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为发挥大家的主观能动性，先将一些常见的出错原因列出来。</a:t>
            </a:r>
            <a:endParaRPr lang="zh-CN" altLang="en-US"/>
          </a:p>
          <a:p>
            <a:r>
              <a:rPr lang="zh-CN" altLang="en-US">
                <a:sym typeface="+mn-ea"/>
              </a:rPr>
              <a:t>这些原因可能导致不同的错误细节，大家可以自行检查是否符合，后面在详细讲解每一种错误的细节。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是否遗漏了前置准备章节的相关</a:t>
            </a:r>
            <a:r>
              <a:rPr lang="zh-CN" sz="1400">
                <a:sym typeface="+mn-ea"/>
              </a:rPr>
              <a:t>操作</a:t>
            </a:r>
            <a:r>
              <a:rPr lang="zh-CN" sz="1400">
                <a:sym typeface="+mn-ea"/>
              </a:rPr>
              <a:t>？</a:t>
            </a:r>
            <a:endParaRPr lang="zh-CN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是否遗漏的将文件夹（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安装文件夹、</a:t>
            </a:r>
            <a:r>
              <a:rPr lang="en-US" altLang="zh-CN" sz="1400">
                <a:sym typeface="+mn-ea"/>
              </a:rPr>
              <a:t>/data</a:t>
            </a:r>
            <a:r>
              <a:rPr lang="zh-CN" altLang="en-US" sz="1400">
                <a:sym typeface="+mn-ea"/>
              </a:rPr>
              <a:t>数据文件夹）</a:t>
            </a:r>
            <a:r>
              <a:rPr lang="en-US" altLang="zh-CN" sz="1400">
                <a:sym typeface="+mn-ea"/>
              </a:rPr>
              <a:t>chown</a:t>
            </a:r>
            <a:r>
              <a:rPr lang="zh-CN" altLang="en-US" sz="1400">
                <a:sym typeface="+mn-ea"/>
              </a:rPr>
              <a:t>授权到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用户这一操作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是否遗忘了格式化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这一步（</a:t>
            </a:r>
            <a:r>
              <a:rPr lang="en-US" altLang="zh-CN" sz="1400">
                <a:sym typeface="+mn-ea"/>
              </a:rPr>
              <a:t>hadoop namenode -format</a:t>
            </a:r>
            <a:r>
              <a:rPr lang="zh-CN" altLang="en-US" sz="1400">
                <a:sym typeface="+mn-ea"/>
              </a:rPr>
              <a:t>）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是否是以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用户格式化的</a:t>
            </a:r>
            <a:r>
              <a:rPr lang="en-US" altLang="zh-CN" sz="1400">
                <a:sym typeface="+mn-ea"/>
              </a:rPr>
              <a:t>hadoop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是否以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启动过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，后续以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用户启动出错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是否确认</a:t>
            </a:r>
            <a:r>
              <a:rPr lang="en-US" altLang="zh-CN" sz="1400">
                <a:sym typeface="+mn-ea"/>
              </a:rPr>
              <a:t>workers</a:t>
            </a:r>
            <a:r>
              <a:rPr lang="zh-CN" altLang="en-US" sz="1400">
                <a:sym typeface="+mn-ea"/>
              </a:rPr>
              <a:t>文件内，配置了</a:t>
            </a:r>
            <a:r>
              <a:rPr lang="en-US" altLang="zh-CN" sz="1400">
                <a:sym typeface="+mn-ea"/>
              </a:rPr>
              <a:t>node1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node2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node3</a:t>
            </a:r>
            <a:r>
              <a:rPr lang="zh-CN" altLang="en-US" sz="1400">
                <a:sym typeface="+mn-ea"/>
              </a:rPr>
              <a:t>三个节点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是否在</a:t>
            </a:r>
            <a:r>
              <a:rPr lang="en-US" altLang="zh-CN" sz="1400">
                <a:sym typeface="+mn-ea"/>
              </a:rPr>
              <a:t>/etc/profile</a:t>
            </a:r>
            <a:r>
              <a:rPr lang="zh-CN" altLang="en-US" sz="1400">
                <a:sym typeface="+mn-ea"/>
              </a:rPr>
              <a:t>内配置了</a:t>
            </a:r>
            <a:r>
              <a:rPr lang="en-US" altLang="zh-CN" sz="1400">
                <a:sym typeface="+mn-ea"/>
              </a:rPr>
              <a:t>HADOOP_HOME</a:t>
            </a:r>
            <a:r>
              <a:rPr lang="zh-CN" altLang="en-US" sz="1400">
                <a:sym typeface="+mn-ea"/>
              </a:rPr>
              <a:t>环境变量，并将</a:t>
            </a:r>
            <a:r>
              <a:rPr lang="en-US" altLang="zh-CN" sz="1400">
                <a:sym typeface="+mn-ea"/>
              </a:rPr>
              <a:t>$HADOOP_HOME/bin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$HADOOP_HOME/sbin</a:t>
            </a:r>
            <a:r>
              <a:rPr lang="zh-CN" altLang="en-US" sz="1400">
                <a:sym typeface="+mn-ea"/>
              </a:rPr>
              <a:t>加入</a:t>
            </a:r>
            <a:r>
              <a:rPr lang="en-US" altLang="zh-CN" sz="1400">
                <a:sym typeface="+mn-ea"/>
              </a:rPr>
              <a:t>PATH</a:t>
            </a:r>
            <a:r>
              <a:rPr lang="zh-CN" altLang="en-US" sz="1400">
                <a:sym typeface="+mn-ea"/>
              </a:rPr>
              <a:t>变量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是否遗忘了软链接，但环境变量的配置的</a:t>
            </a:r>
            <a:r>
              <a:rPr lang="en-US" altLang="zh-CN" sz="1400">
                <a:sym typeface="+mn-ea"/>
              </a:rPr>
              <a:t>HADOOP_HOME</a:t>
            </a:r>
            <a:r>
              <a:rPr lang="zh-CN" altLang="en-US" sz="1400">
                <a:sym typeface="+mn-ea"/>
              </a:rPr>
              <a:t>确是：</a:t>
            </a:r>
            <a:r>
              <a:rPr lang="en-US" altLang="zh-CN" sz="1400">
                <a:sym typeface="+mn-ea"/>
              </a:rPr>
              <a:t>/export/server/hadoo</a:t>
            </a:r>
            <a:r>
              <a:rPr lang="en-US" altLang="zh-CN">
                <a:sym typeface="+mn-ea"/>
              </a:rPr>
              <a:t>p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是否确认配置文件内容的准确（一个字符都不错），并确保三台机器的配置文件均</a:t>
            </a:r>
            <a:r>
              <a:rPr lang="en-US" altLang="zh-CN">
                <a:sym typeface="+mn-ea"/>
              </a:rPr>
              <a:t>OK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......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总结：细心、还是要细心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94600" y="2910205"/>
            <a:ext cx="1438910" cy="1637665"/>
            <a:chOff x="11794" y="2000"/>
            <a:chExt cx="2266" cy="2579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55535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lang="en-US" altLang="zh-CN"/>
                <a:t>100TB</a:t>
              </a:r>
              <a:endParaRPr lang="en-US" altLang="zh-CN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004820" y="3461385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太大，单台服务器无法承担。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6" name="图片 5" descr="01 (150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20520" y="3013710"/>
            <a:ext cx="8950960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补充：集群部署常见问题解决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4000" y="4015105"/>
            <a:ext cx="40640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</a:rPr>
              <a:t>详细细节版</a:t>
            </a:r>
            <a:endParaRPr lang="zh-CN" altLang="en-US" sz="24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权限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接下来，将以具体出现的现象，和同学们去分析，启动集群所出现的一些常见问题。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Permission denied</a:t>
            </a:r>
            <a:r>
              <a:rPr lang="zh-CN" altLang="en-US"/>
              <a:t>（权限被拒绝）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hadoop</a:t>
            </a:r>
            <a:r>
              <a:rPr lang="zh-CN" altLang="en-US"/>
              <a:t>安装文件夹或</a:t>
            </a:r>
            <a:r>
              <a:rPr lang="en-US" altLang="zh-CN"/>
              <a:t>/data</a:t>
            </a:r>
            <a:r>
              <a:rPr lang="zh-CN" altLang="en-US"/>
              <a:t>文件夹，未被授权给</a:t>
            </a:r>
            <a:r>
              <a:rPr lang="en-US" altLang="zh-CN"/>
              <a:t>hadoop</a:t>
            </a:r>
            <a:r>
              <a:rPr lang="zh-CN" altLang="en-US"/>
              <a:t>用户，所以无权限操作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所有的</a:t>
            </a:r>
            <a:r>
              <a:rPr lang="en-US" altLang="zh-CN"/>
              <a:t>Permission denied</a:t>
            </a:r>
            <a:r>
              <a:rPr lang="zh-CN" altLang="en-US"/>
              <a:t>提示，都是权限导致的。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2546350"/>
            <a:ext cx="5687695" cy="2893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64375" y="3455035"/>
            <a:ext cx="406400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的运行日志在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$HADOOP_HOME/logs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内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也可以查看日志排错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只要出现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Permission denied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就是权限问题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  <p:pic>
        <p:nvPicPr>
          <p:cNvPr id="7" name="图片 6" descr="播仔素材库【1】02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环境变量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command not found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没有配置好环境变量，导致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/export/server/hadoop/bin/hadoop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/export/server/hadoop/sbin/start-dfs.sh  &amp;  </a:t>
            </a:r>
            <a:r>
              <a:rPr lang="en-US" altLang="zh-CN">
                <a:sym typeface="+mn-ea"/>
              </a:rPr>
              <a:t>/export/server/hadoop/sbin/stop-dfs.sh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这些命令或脚本无法直接执行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192655"/>
            <a:ext cx="4095750" cy="1314450"/>
          </a:xfrm>
          <a:prstGeom prst="rect">
            <a:avLst/>
          </a:prstGeom>
        </p:spPr>
      </p:pic>
      <p:pic>
        <p:nvPicPr>
          <p:cNvPr id="6" name="图片 5" descr="播仔素材库【1】03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workers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启动后仅</a:t>
            </a:r>
            <a:r>
              <a:rPr lang="en-US" altLang="zh-CN"/>
              <a:t>node1</a:t>
            </a:r>
            <a:r>
              <a:rPr lang="zh-CN" altLang="en-US"/>
              <a:t>有进程出现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无反应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检查，是否</a:t>
            </a:r>
            <a:r>
              <a:rPr lang="en-US" altLang="zh-CN"/>
              <a:t>workers</a:t>
            </a:r>
            <a:r>
              <a:rPr lang="zh-CN" altLang="en-US"/>
              <a:t>文件内没有正确配置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start-dfs.sh</a:t>
            </a:r>
            <a:r>
              <a:rPr lang="zh-CN" altLang="en-US"/>
              <a:t>脚本会：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在当前机器启动</a:t>
            </a:r>
            <a:r>
              <a:rPr lang="en-US" altLang="zh-CN"/>
              <a:t>SecondaryNameNode</a:t>
            </a:r>
            <a:r>
              <a:rPr lang="zh-CN" altLang="en-US"/>
              <a:t>，并根据</a:t>
            </a:r>
            <a:r>
              <a:rPr lang="en-US" altLang="zh-CN"/>
              <a:t>core-site.xml</a:t>
            </a:r>
            <a:r>
              <a:rPr lang="zh-CN" altLang="en-US"/>
              <a:t>的记录启动</a:t>
            </a:r>
            <a:r>
              <a:rPr lang="en-US" altLang="zh-CN"/>
              <a:t>NameNode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根据</a:t>
            </a:r>
            <a:r>
              <a:rPr lang="en-US" altLang="zh-CN">
                <a:solidFill>
                  <a:srgbClr val="FF0000"/>
                </a:solidFill>
              </a:rPr>
              <a:t>workers</a:t>
            </a:r>
            <a:r>
              <a:rPr lang="zh-CN" altLang="en-US">
                <a:solidFill>
                  <a:srgbClr val="FF0000"/>
                </a:solidFill>
              </a:rPr>
              <a:t>文件的记录</a:t>
            </a:r>
            <a:r>
              <a:rPr lang="zh-CN" altLang="en-US"/>
              <a:t>，启动各个机器的</a:t>
            </a:r>
            <a:r>
              <a:rPr lang="en-US" altLang="zh-CN"/>
              <a:t>datanode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9320" y="2522220"/>
            <a:ext cx="345757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66895" y="2522220"/>
            <a:ext cx="2114550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67530" y="2979420"/>
            <a:ext cx="2076450" cy="400050"/>
          </a:xfrm>
          <a:prstGeom prst="rect">
            <a:avLst/>
          </a:prstGeom>
        </p:spPr>
      </p:pic>
      <p:pic>
        <p:nvPicPr>
          <p:cNvPr id="7" name="图片 6" descr="播仔素材库【1】02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未格式化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启动后，</a:t>
            </a:r>
            <a:r>
              <a:rPr lang="en-US" altLang="zh-CN"/>
              <a:t>node1</a:t>
            </a:r>
            <a:r>
              <a:rPr lang="zh-CN" altLang="en-US"/>
              <a:t>无</a:t>
            </a:r>
            <a:r>
              <a:rPr lang="en-US" altLang="zh-CN"/>
              <a:t>NameNode</a:t>
            </a:r>
            <a:r>
              <a:rPr lang="zh-CN" altLang="en-US"/>
              <a:t>，仅有</a:t>
            </a:r>
            <a:r>
              <a:rPr lang="en-US" altLang="zh-CN"/>
              <a:t>DataNode</a:t>
            </a:r>
            <a:r>
              <a:rPr lang="zh-CN" altLang="en-US"/>
              <a:t>和</a:t>
            </a:r>
            <a:r>
              <a:rPr lang="en-US" altLang="zh-CN"/>
              <a:t>SecondaryNameNode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无反应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start-dfs.sh</a:t>
            </a:r>
            <a:r>
              <a:rPr lang="zh-CN" altLang="en-US"/>
              <a:t>脚本未报错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查看</a:t>
            </a:r>
            <a:r>
              <a:rPr lang="en-US" altLang="zh-CN"/>
              <a:t>NameNode</a:t>
            </a:r>
            <a:r>
              <a:rPr lang="zh-CN" altLang="en-US"/>
              <a:t>日志（</a:t>
            </a:r>
            <a:r>
              <a:rPr lang="en-US" altLang="zh-CN"/>
              <a:t>/export/server/hadoop/logs/hadoop-hadoop-namenode-node1.log</a:t>
            </a:r>
            <a:r>
              <a:rPr lang="zh-CN" altLang="en-US"/>
              <a:t>）提示</a:t>
            </a:r>
            <a:r>
              <a:rPr lang="en-US" altLang="zh-CN"/>
              <a:t>NameNode</a:t>
            </a:r>
            <a:r>
              <a:rPr lang="zh-CN" altLang="en-US"/>
              <a:t>未格式化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23530" y="1834515"/>
            <a:ext cx="3486150" cy="1704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9625" y="2933065"/>
            <a:ext cx="6383020" cy="2075815"/>
          </a:xfrm>
          <a:prstGeom prst="rect">
            <a:avLst/>
          </a:prstGeom>
        </p:spPr>
      </p:pic>
      <p:pic>
        <p:nvPicPr>
          <p:cNvPr id="6" name="图片 5" descr="播仔素材库【1】029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配置文件错误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WstxEOFException</a:t>
            </a:r>
            <a:r>
              <a:rPr lang="zh-CN" altLang="en-US"/>
              <a:t>、</a:t>
            </a:r>
            <a:r>
              <a:rPr lang="en-US" altLang="zh-CN"/>
              <a:t>Unexpected EOF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配置文件有问题，仔细检查每一个字符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097405"/>
            <a:ext cx="8610600" cy="2838450"/>
          </a:xfrm>
          <a:prstGeom prst="rect">
            <a:avLst/>
          </a:prstGeom>
        </p:spPr>
      </p:pic>
      <p:pic>
        <p:nvPicPr>
          <p:cNvPr id="8" name="图片 7" descr="播仔素材库【1】02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5760720" cy="3542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常见出错点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权限未正确设置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配置文件错误</a:t>
            </a:r>
            <a:endParaRPr lang="zh-CN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未格式化</a:t>
            </a:r>
            <a:endParaRPr lang="zh-CN" alt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细心、还是要细心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30517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68335" y="3044825"/>
            <a:ext cx="167640" cy="93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35975" y="2867660"/>
            <a:ext cx="239649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VMware虚拟机中部署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35975" y="3809365"/>
            <a:ext cx="202374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云服务器中部署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云服务器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上部署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安装包下载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官方网址：https://hadoop.apache.org，课程使用当前最新的发行版：</a:t>
            </a:r>
            <a:r>
              <a:rPr lang="en-US" altLang="zh-CN"/>
              <a:t>3.3.4</a:t>
            </a:r>
            <a:r>
              <a:rPr lang="zh-CN" altLang="en-US"/>
              <a:t>版。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5110" y="4129405"/>
            <a:ext cx="2237105" cy="229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610" y="4935855"/>
            <a:ext cx="6613525" cy="1486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610" y="2065655"/>
            <a:ext cx="4766945" cy="2870200"/>
          </a:xfrm>
          <a:prstGeom prst="rect">
            <a:avLst/>
          </a:prstGeom>
        </p:spPr>
      </p:pic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489190" y="1270000"/>
            <a:ext cx="1438910" cy="4912995"/>
            <a:chOff x="11794" y="2000"/>
            <a:chExt cx="2266" cy="7737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794" y="4579"/>
              <a:ext cx="2266" cy="2266"/>
            </a:xfrm>
            <a:prstGeom prst="rect">
              <a:avLst/>
            </a:prstGeom>
          </p:spPr>
        </p:pic>
        <p:pic>
          <p:nvPicPr>
            <p:cNvPr id="20" name="图片 1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794" y="7158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06" y="6724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06" y="930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pic>
        <p:nvPicPr>
          <p:cNvPr id="8" name="图片 7" descr="01 (13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集群规划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/>
              <a:t>在前置准备章节，我们准备了</a:t>
            </a:r>
            <a:r>
              <a:rPr lang="zh-CN" altLang="en-US"/>
              <a:t>三台云服务器，其硬件配置如下。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Hadoop HDFS</a:t>
            </a:r>
            <a:r>
              <a:rPr lang="zh-CN" altLang="en-US"/>
              <a:t>的角色包含：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，主节点管理者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，从节点工作者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SecondaryNameNode</a:t>
            </a:r>
            <a:r>
              <a:rPr lang="zh-CN" altLang="en-US"/>
              <a:t>，主节点辅助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8040" y="2100580"/>
          <a:ext cx="355473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/>
                <a:gridCol w="1141730"/>
                <a:gridCol w="1271270"/>
              </a:tblGrid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  <a:endParaRPr lang="zh-CN" altLang="en-US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CPU</a:t>
                      </a:r>
                      <a:endParaRPr lang="en-US" altLang="zh-CN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内存</a:t>
                      </a:r>
                      <a:endParaRPr lang="zh-CN" altLang="en-US" sz="1600" b="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4GB</a:t>
                      </a:r>
                      <a:endParaRPr lang="en-US" altLang="zh-CN" sz="1600" b="1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  <a:endParaRPr lang="en-US" altLang="zh-CN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  <a:endParaRPr lang="en-US" altLang="zh-CN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66335" y="3843020"/>
          <a:ext cx="5581650" cy="146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4262120"/>
              </a:tblGrid>
              <a:tr h="335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  <a:endParaRPr lang="zh-CN" altLang="en-US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服务</a:t>
                      </a:r>
                      <a:endParaRPr lang="zh-CN" altLang="en-US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NameNode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DataNode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SecondaryNameNode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  <a:cs typeface="字语坊腹黑体" panose="02000503000000000000" charset="-122"/>
                      </a:endParaRPr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  <a:tr h="3740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  <a:endParaRPr lang="en-US" altLang="zh-CN" sz="1600">
                        <a:latin typeface="字语坊腹黑体" panose="02000503000000000000" charset="-122"/>
                        <a:ea typeface="字语坊腹黑体" panose="02000503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 descr="播仔素材库【1】0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04685" y="5309870"/>
            <a:ext cx="150431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</a:rPr>
              <a:t>服务规划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上传</a:t>
            </a:r>
            <a:r>
              <a:rPr lang="en-US" altLang="zh-CN"/>
              <a:t> &amp;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          </a:t>
            </a:r>
            <a:r>
              <a:rPr lang="zh-CN" altLang="en-US">
                <a:solidFill>
                  <a:srgbClr val="FF0000"/>
                </a:solidFill>
              </a:rPr>
              <a:t>注意</a:t>
            </a:r>
            <a:endParaRPr lang="zh-CN"/>
          </a:p>
          <a:p>
            <a:r>
              <a:rPr lang="zh-CN"/>
              <a:t>请确认已经完成前置准备中的服务器创建、固定</a:t>
            </a:r>
            <a:r>
              <a:rPr lang="en-US" altLang="zh-CN"/>
              <a:t>IP</a:t>
            </a:r>
            <a:r>
              <a:rPr lang="zh-CN" altLang="en-US"/>
              <a:t>、防火墙关闭、</a:t>
            </a:r>
            <a:r>
              <a:rPr lang="en-US" altLang="zh-CN"/>
              <a:t>Hadoop</a:t>
            </a:r>
            <a:r>
              <a:rPr lang="zh-CN" altLang="en-US"/>
              <a:t>用户创建、</a:t>
            </a:r>
            <a:r>
              <a:rPr lang="en-US" altLang="zh-CN">
                <a:sym typeface="+mn-ea"/>
              </a:rPr>
              <a:t>SSH</a:t>
            </a:r>
            <a:r>
              <a:rPr lang="zh-CN" altLang="en-US">
                <a:sym typeface="+mn-ea"/>
              </a:rPr>
              <a:t>免密、</a:t>
            </a:r>
            <a:r>
              <a:rPr lang="en-US" altLang="zh-CN"/>
              <a:t>JDK</a:t>
            </a:r>
            <a:r>
              <a:rPr lang="zh-CN" altLang="en-US"/>
              <a:t>部署等操作。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上传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Hadoop</a:t>
            </a:r>
            <a:r>
              <a:rPr lang="zh-CN" altLang="en-US"/>
              <a:t>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node1</a:t>
            </a:r>
            <a:r>
              <a:rPr lang="zh-CN" altLang="en-US"/>
              <a:t>节点中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解压缩安装包到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/export/server/</a:t>
            </a:r>
            <a:r>
              <a:rPr lang="zh-CN" altLang="en-US"/>
              <a:t>中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构建软链接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注意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0575" y="1656080"/>
            <a:ext cx="456565" cy="456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045" y="1623060"/>
            <a:ext cx="10191115" cy="8534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21995" y="2604770"/>
            <a:ext cx="4398645" cy="353695"/>
            <a:chOff x="1137" y="4177"/>
            <a:chExt cx="6927" cy="557"/>
          </a:xfrm>
        </p:grpSpPr>
        <p:sp>
          <p:nvSpPr>
            <p:cNvPr id="7" name="五边形 6"/>
            <p:cNvSpPr/>
            <p:nvPr/>
          </p:nvSpPr>
          <p:spPr>
            <a:xfrm>
              <a:off x="1137" y="4178"/>
              <a:ext cx="1977" cy="5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阿里巴巴普惠体" panose="00020600040101010101" charset="-122"/>
                  <a:ea typeface="阿里巴巴普惠体" panose="00020600040101010101" charset="-122"/>
                </a:rPr>
                <a:t>以下操作</a:t>
              </a:r>
              <a:endParaRPr lang="zh-CN" altLang="en-US" sz="1600"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2836" y="4177"/>
              <a:ext cx="2688" cy="549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node1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节点执行</a:t>
              </a:r>
              <a:endParaRPr lang="zh-CN" altLang="en-US" sz="1400"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5228" y="4178"/>
              <a:ext cx="2837" cy="54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以</a:t>
              </a:r>
              <a:r>
                <a:rPr lang="en-US" alt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root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身份登陆</a:t>
              </a:r>
              <a:endParaRPr lang="zh-CN" altLang="en-US" sz="1400"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endParaRPr>
            </a:p>
          </p:txBody>
        </p:sp>
      </p:grpSp>
      <p:sp>
        <p:nvSpPr>
          <p:cNvPr id="14" name="TextBox 3"/>
          <p:cNvSpPr txBox="1"/>
          <p:nvPr>
            <p:custDataLst>
              <p:tags r:id="rId3"/>
            </p:custDataLst>
          </p:nvPr>
        </p:nvSpPr>
        <p:spPr>
          <a:xfrm>
            <a:off x="1036955" y="383032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tar -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zxvf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hadoop-3.3.4.tar.gz 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-C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/export/server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5" name="TextBox 3"/>
          <p:cNvSpPr txBox="1"/>
          <p:nvPr>
            <p:custDataLst>
              <p:tags r:id="rId4"/>
            </p:custDataLst>
          </p:nvPr>
        </p:nvSpPr>
        <p:spPr>
          <a:xfrm>
            <a:off x="1036955" y="4582795"/>
            <a:ext cx="462026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cd /export/server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ln -s /export/server/hadoop-3.3.4 hadoop</a:t>
            </a:r>
            <a:endParaRPr lang="zh-CN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TextBox 3"/>
          <p:cNvSpPr txBox="1"/>
          <p:nvPr>
            <p:custDataLst>
              <p:tags r:id="rId5"/>
            </p:custDataLst>
          </p:nvPr>
        </p:nvSpPr>
        <p:spPr>
          <a:xfrm>
            <a:off x="1036955" y="541528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</a:rPr>
              <a:t>cd hadoop</a:t>
            </a:r>
            <a:endParaRPr lang="en-US" altLang="zh-CN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 descr="播仔素材库【1】0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Hadoop</a:t>
            </a:r>
            <a:r>
              <a:t>安装包目录结构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857240" cy="972820"/>
          </a:xfrm>
        </p:spPr>
        <p:txBody>
          <a:bodyPr/>
          <a:p>
            <a:r>
              <a:rPr lang="en-US" altLang="zh-CN"/>
              <a:t>cd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安装包内，通过</a:t>
            </a:r>
            <a:r>
              <a:rPr lang="en-US" altLang="zh-CN"/>
              <a:t>ls -l</a:t>
            </a:r>
            <a:r>
              <a:rPr lang="zh-CN" altLang="en-US"/>
              <a:t>命令查看文件夹内部结构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2077085"/>
            <a:ext cx="5562600" cy="2447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7805" y="2077085"/>
            <a:ext cx="4842510" cy="35769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各个文件夹含义如下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的各类程序（命令）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的配置文件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include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语言的一些头文件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系统的动态链接库（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libexec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，存放配置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系统的脚本文件（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.cmd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licenses-binary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，存放许可证文件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，管理员程序（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super 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share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，存放二进制源码（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Java jar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包）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 descr="播仔素材库【1】0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修改配置文件，应用自定义设置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集群，我们主要涉及到如下文件的修改：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workers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配置从节点（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DataNode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）有哪些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hadoop-env.sh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的相关环境变量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core-site.xml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/>
              <a:t>这些文件均存在与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$HADOOP_HOME/etc/hadoop</a:t>
            </a:r>
            <a:r>
              <a:rPr lang="zh-CN" altLang="en-US"/>
              <a:t>文件夹中。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 sz="1400"/>
          </a:p>
          <a:p>
            <a:pPr>
              <a:buFont typeface="Arial" panose="020B0604020202020204" pitchFamily="34" charset="0"/>
            </a:pPr>
            <a:r>
              <a:rPr lang="en-US" altLang="zh-CN" sz="1400"/>
              <a:t>ps</a:t>
            </a:r>
            <a:r>
              <a:rPr lang="zh-CN" altLang="en-US" sz="1400"/>
              <a:t>：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</a:t>
            </a:r>
            <a:r>
              <a:rPr lang="zh-CN" altLang="en-US" sz="1400"/>
              <a:t>是后续我们要设置的环境变量，其指代</a:t>
            </a:r>
            <a:r>
              <a:rPr lang="en-US" altLang="zh-CN" sz="1400"/>
              <a:t>Hadoop</a:t>
            </a:r>
            <a:r>
              <a:rPr lang="zh-CN" altLang="en-US" sz="1400"/>
              <a:t>安装文件夹即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/export/server/hadoop</a:t>
            </a:r>
            <a:endParaRPr lang="en-US" altLang="zh-CN" sz="140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workers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hadoop-env.sh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17" name="TextBox 3"/>
          <p:cNvSpPr txBox="1"/>
          <p:nvPr>
            <p:custDataLst>
              <p:tags r:id="rId1"/>
            </p:custDataLst>
          </p:nvPr>
        </p:nvSpPr>
        <p:spPr>
          <a:xfrm>
            <a:off x="1036955" y="2148840"/>
            <a:ext cx="1854200" cy="154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进入配置文件目录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etc/hadoop</a:t>
            </a:r>
            <a:endParaRPr lang="en-US" altLang="zh-CN" sz="12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编辑workers文件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vim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workers</a:t>
            </a:r>
            <a:endParaRPr lang="en-US" altLang="zh-CN" sz="12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填入如下内容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endParaRPr lang="en-US" altLang="zh-CN" sz="1200" dirty="0">
              <a:solidFill>
                <a:srgbClr val="C08652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1155" y="2571750"/>
            <a:ext cx="3047365" cy="69913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填入的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表明集群记录了三个从节点（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1036955" y="4218305"/>
            <a:ext cx="4443095" cy="10064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填入如下内容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JAVA_HOME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=/export/server/jdk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=/export/server/hadoop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HADOOP_CONF_DIR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=$HADOOP_HOME/etc/hadoop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HADOOP_LOG_DIR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=$HADOOP_HOME/logs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80050" y="4180205"/>
            <a:ext cx="4910455" cy="100647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JAVA_HOME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JDK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环境的位置在哪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安装位置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HADOOP_CONF_DIR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配置文件目录位置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HADOOP_LOG_DIR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运行日志目录位置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通过记录这些环境变量，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来指明上述运行时的重要信息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8" name="图片 7" descr="播仔素材库【1】0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core-site.xml</a:t>
            </a:r>
            <a:r>
              <a:rPr lang="zh-CN" altLang="en-US"/>
              <a:t>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hdfs://node1:8020为整个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内部的通讯地址，应用协议为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内置协议）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表明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将和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8020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端口通讯，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所在机器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此配置固定了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必须启动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进程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3550920" cy="2330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fs.defaultFS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hdfs://node1:8020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io.file.buffer.size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131072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87875" y="2109470"/>
            <a:ext cx="3047365" cy="2330450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fs.defaultFS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文件系统的网络通讯路径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hdfs://node1:8020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协议为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通讯端口为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8020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io.file.buffer.size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操作文件缓冲区大小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131072 bit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7" name="图片 6" descr="播仔素材库【1】0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335" y="5207635"/>
            <a:ext cx="1443990" cy="1443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hdfs-site.xml</a:t>
            </a:r>
            <a:r>
              <a:rPr lang="zh-CN" altLang="en-US"/>
              <a:t>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5563870" y="2109470"/>
            <a:ext cx="4673600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15" y="5089525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针对</a:t>
            </a:r>
            <a:r>
              <a:rPr lang="en-US" altLang="zh-CN"/>
              <a:t>hdfs-site.xml</a:t>
            </a:r>
            <a:r>
              <a:rPr lang="zh-CN" altLang="en-US"/>
              <a:t>，简单分析一下配置文件的内容</a:t>
            </a: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71056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dfs.datanode.data.dir.perm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文件系统，默认创建的文件权限设置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700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rwx------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dfs.namenode.name.dir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元数据的存储位置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目录下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dfs.namenode.hosts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允许哪几个节点的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连接（即允许加入集群）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，这三台服务器被授权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9" name="图片 8" descr="播仔素材库【1】0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20" y="4943475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针对</a:t>
            </a:r>
            <a:r>
              <a:rPr lang="en-US" altLang="zh-CN">
                <a:sym typeface="+mn-ea"/>
              </a:rPr>
              <a:t>hdfs-site.xml</a:t>
            </a:r>
            <a:r>
              <a:rPr lang="zh-CN" altLang="en-US">
                <a:sym typeface="+mn-ea"/>
              </a:rPr>
              <a:t>，简单分析一下配置文件的内容</a:t>
            </a:r>
            <a:endParaRPr lang="zh-CN" altLang="en-US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826770" y="2109470"/>
            <a:ext cx="4410075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dfs.blocksize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默认块大小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268435456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256MB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dfs.namenode.handler.count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处理的并发线程数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个并行度处理文件系统的管理任务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含义：从节点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的数据存储目录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，即数据存放在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，三台机器的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内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</p:txBody>
      </p:sp>
      <p:pic>
        <p:nvPicPr>
          <p:cNvPr id="8" name="图片 7" descr="播仔素材库【1】0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准备数据目录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根据下述</a:t>
            </a:r>
            <a:r>
              <a:rPr lang="en-US" altLang="zh-CN"/>
              <a:t>2</a:t>
            </a:r>
            <a:r>
              <a:rPr lang="zh-CN" altLang="en-US"/>
              <a:t>个配置项：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的</a:t>
            </a:r>
            <a:r>
              <a:rPr lang="en-US" altLang="zh-CN"/>
              <a:t>/data/nn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、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的</a:t>
            </a:r>
            <a:r>
              <a:rPr lang="en-US" altLang="zh-CN"/>
              <a:t>/data/dn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所以应该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节点：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/data/nn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/data/dn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r>
              <a:rPr lang="zh-CN" altLang="en-US"/>
              <a:t>节点：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/data/dn</a:t>
            </a:r>
            <a:endParaRPr lang="en-US" altLang="zh-CN" sz="1400" b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145030"/>
            <a:ext cx="32099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9235" y="2145030"/>
            <a:ext cx="3190240" cy="690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播仔素材库【1】02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pic>
        <p:nvPicPr>
          <p:cNvPr id="18" name="图片 17" descr="01 (13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分发</a:t>
            </a:r>
            <a:r>
              <a:rPr lang="en-US" altLang="zh-CN"/>
              <a:t>Hadoop</a:t>
            </a:r>
            <a:r>
              <a:t>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目前，已经基本完成</a:t>
            </a:r>
            <a:r>
              <a:rPr lang="en-US" altLang="zh-CN"/>
              <a:t>Hadoop</a:t>
            </a:r>
            <a:r>
              <a:rPr lang="zh-CN" altLang="en-US"/>
              <a:t>的配置操作，可以从</a:t>
            </a:r>
            <a:r>
              <a:rPr lang="en-US" altLang="zh-CN"/>
              <a:t>node1</a:t>
            </a:r>
            <a:r>
              <a:rPr lang="zh-CN" altLang="en-US"/>
              <a:t>将</a:t>
            </a:r>
            <a:r>
              <a:rPr lang="en-US" altLang="zh-CN"/>
              <a:t>hadoop</a:t>
            </a:r>
            <a:r>
              <a:rPr lang="zh-CN" altLang="en-US"/>
              <a:t>安装文件夹远程复制到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zh-CN" altLang="en-US"/>
              <a:t>，为</a:t>
            </a:r>
            <a:r>
              <a:rPr lang="en-US" altLang="zh-CN"/>
              <a:t>hadoop</a:t>
            </a:r>
            <a:r>
              <a:rPr lang="zh-CN" altLang="en-US"/>
              <a:t>配置软链接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node3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执行</a:t>
            </a:r>
            <a:r>
              <a:rPr lang="zh-CN" altLang="en-US">
                <a:sym typeface="+mn-ea"/>
              </a:rPr>
              <a:t>，为</a:t>
            </a:r>
            <a:r>
              <a:rPr lang="en-US" altLang="zh-CN">
                <a:sym typeface="+mn-ea"/>
              </a:rPr>
              <a:t>hadoop</a:t>
            </a:r>
            <a:r>
              <a:rPr lang="zh-CN" altLang="en-US">
                <a:sym typeface="+mn-ea"/>
              </a:rPr>
              <a:t>配置软链接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82675" y="2511425"/>
            <a:ext cx="4526915" cy="8388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/export/server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scp -r hadoop-3.3.4 node2:`pwd`/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scp -r hadoop-3.3.4 node3:`pwd`/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36975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9" name="图片 8" descr="播仔素材库【1】02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415" y="4909185"/>
            <a:ext cx="1819910" cy="18199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配置环境变量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为了方便我们操作</a:t>
            </a:r>
            <a:r>
              <a:rPr lang="en-US" altLang="zh-CN"/>
              <a:t>Hadoop</a:t>
            </a:r>
            <a:r>
              <a:rPr lang="zh-CN" altLang="en-US"/>
              <a:t>，可以将</a:t>
            </a:r>
            <a:r>
              <a:rPr lang="en-US" altLang="zh-CN"/>
              <a:t>Hadoop</a:t>
            </a:r>
            <a:r>
              <a:rPr lang="zh-CN" altLang="en-US"/>
              <a:t>的一些脚本、程序配置到</a:t>
            </a:r>
            <a:r>
              <a:rPr lang="en-US" altLang="zh-CN"/>
              <a:t>PATH</a:t>
            </a:r>
            <a:r>
              <a:rPr lang="zh-CN" altLang="en-US"/>
              <a:t>中，方便后续使用。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Hadoop</a:t>
            </a:r>
            <a:r>
              <a:rPr lang="zh-CN" altLang="en-US"/>
              <a:t>文件夹中的</a:t>
            </a:r>
            <a:r>
              <a:rPr lang="en-US" altLang="zh-CN"/>
              <a:t>bin</a:t>
            </a:r>
            <a:r>
              <a:rPr lang="zh-CN" altLang="en-US"/>
              <a:t>、</a:t>
            </a:r>
            <a:r>
              <a:rPr lang="en-US" altLang="zh-CN"/>
              <a:t>sbin</a:t>
            </a:r>
            <a:r>
              <a:rPr lang="zh-CN" altLang="en-US"/>
              <a:t>两个文件夹内有许多的脚本和程序，现在来配置一下环境变量</a:t>
            </a:r>
            <a:endParaRPr lang="zh-CN" altLang="en-US"/>
          </a:p>
          <a:p>
            <a:r>
              <a:rPr lang="en-US" altLang="zh-CN"/>
              <a:t>1. vim /etc/profile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配置同样的环境变量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8040" y="2103120"/>
            <a:ext cx="6572250" cy="1514475"/>
          </a:xfrm>
          <a:prstGeom prst="rect">
            <a:avLst/>
          </a:prstGeom>
        </p:spPr>
      </p:pic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/etc/profile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文件底部追加如下内容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HADOOP_HOME=/export/server/hadoop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PATH=$PATH:$HADOOP_HOME/bin:$HADOOP_HOME/sbin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6" name="图片 5" descr="播仔素材库【1】0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授权为</a:t>
            </a:r>
            <a:r>
              <a:rPr lang="en-US" altLang="zh-CN"/>
              <a:t>hadoop</a:t>
            </a:r>
            <a:r>
              <a:t>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hadoop</a:t>
            </a:r>
            <a:r>
              <a:rPr lang="zh-CN" altLang="en-US"/>
              <a:t>部署的准备工作基本完成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为了确保安全，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系统不以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用户启动，我们以普通用户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来启动整个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服务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所以，现在需要对文件权限进行授权。</a:t>
            </a:r>
            <a:endParaRPr lang="zh-CN" altLang="en-US"/>
          </a:p>
          <a:p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ps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：请确保已经提前创建好了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用户（前置准备章节中有讲述），并配置好了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用户之间的免密登录</a:t>
            </a:r>
            <a:endParaRPr lang="zh-CN" altLang="en-US"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</a:t>
            </a:r>
            <a:r>
              <a:rPr lang="en-US" altLang="zh-CN" b="1">
                <a:solidFill>
                  <a:srgbClr val="FF0000"/>
                </a:solidFill>
              </a:rPr>
              <a:t>root</a:t>
            </a:r>
            <a:r>
              <a:rPr lang="zh-CN" altLang="en-US" b="1">
                <a:solidFill>
                  <a:srgbClr val="FF0000"/>
                </a:solidFill>
              </a:rPr>
              <a:t>身份</a:t>
            </a:r>
            <a:r>
              <a:rPr lang="zh-CN" altLang="en-US"/>
              <a:t>，在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三台服务器</a:t>
            </a:r>
            <a:r>
              <a:rPr lang="zh-CN" altLang="en-US"/>
              <a:t>上均执行如下命令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4247515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身份，在三台服务器上均执行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/data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/export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5" name="图片 4" descr="播仔素材库【1】02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格式化整个文件系统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前期准备全部完成，现在对整个文件系统执行初始化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</a:t>
            </a:r>
            <a:r>
              <a:rPr lang="en-US" altLang="zh-CN"/>
              <a:t>namenode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2535555"/>
            <a:ext cx="5429250" cy="8159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su - 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格式化namenode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hadoop namenode -format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81425"/>
            <a:ext cx="5429250" cy="1570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一键启动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一键关闭hdfs集群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stop-dfs.sh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如果遇到命令未找到的错误，表明环境变量未配置好，可以以绝对路径执行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/export/server/hadoop/sbin/stop-dfs.sh</a:t>
            </a: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</p:txBody>
      </p:sp>
      <p:pic>
        <p:nvPicPr>
          <p:cNvPr id="5" name="图片 4" descr="播仔素材库【1】0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585" y="4432935"/>
            <a:ext cx="22288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en-US" altLang="zh-CN"/>
              <a:t>HDFS WEBUI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启动完成后，可以在浏览器打开：</a:t>
            </a:r>
            <a:endParaRPr lang="zh-CN" altLang="en-US"/>
          </a:p>
          <a:p>
            <a:r>
              <a:rPr lang="en-US" altLang="zh-CN"/>
              <a:t>http://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公网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en-US" altLang="zh-CN"/>
              <a:t>:9870</a:t>
            </a:r>
            <a:r>
              <a:rPr lang="zh-CN" altLang="en-US"/>
              <a:t>，即可查看到</a:t>
            </a:r>
            <a:r>
              <a:rPr lang="en-US" altLang="zh-CN"/>
              <a:t>hdfs</a:t>
            </a:r>
            <a:r>
              <a:rPr lang="zh-CN" altLang="en-US"/>
              <a:t>文件系统的管理网页。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8580" y="2521268"/>
            <a:ext cx="8042137" cy="276812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图片 5" descr="播仔素材库【1】0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部署</a:t>
            </a:r>
            <a:r>
              <a:rPr lang="en-US" altLang="zh-CN" dirty="0"/>
              <a:t>Hadoop</a:t>
            </a:r>
            <a:r>
              <a:rPr lang="zh-CN" altLang="en-US" dirty="0"/>
              <a:t>的关键点</a:t>
            </a:r>
            <a:endParaRPr lang="zh-CN" altLang="en-US" dirty="0"/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上传、解压到</a:t>
            </a:r>
            <a:r>
              <a:rPr lang="en-US" altLang="zh-CN" sz="1400" dirty="0"/>
              <a:t>/export/server</a:t>
            </a:r>
            <a:r>
              <a:rPr lang="zh-CN" altLang="en-US" sz="1400" dirty="0"/>
              <a:t>，配置软链接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/>
              <a:t>修改</a:t>
            </a:r>
            <a:r>
              <a:rPr lang="en-US" altLang="zh-CN" sz="1400" dirty="0"/>
              <a:t>4</a:t>
            </a:r>
            <a:r>
              <a:rPr lang="zh-CN" altLang="en-US" sz="1400" dirty="0"/>
              <a:t>份配置文件</a:t>
            </a:r>
            <a:endParaRPr lang="zh-CN" altLang="en-US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workers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hadoop-env.sh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core-site.xml</a:t>
            </a:r>
            <a:endParaRPr lang="en-US" altLang="zh-CN" sz="1400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hdfs-site.xml</a:t>
            </a:r>
            <a:endParaRPr lang="en-US" altLang="zh-CN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3. </a:t>
            </a:r>
            <a:r>
              <a:rPr lang="zh-CN" altLang="en-US" sz="1400" dirty="0"/>
              <a:t>分发到</a:t>
            </a:r>
            <a:r>
              <a:rPr lang="en-US" altLang="zh-CN" sz="1400" dirty="0"/>
              <a:t>node2</a:t>
            </a:r>
            <a:r>
              <a:rPr lang="zh-CN" altLang="en-US" sz="1400" dirty="0"/>
              <a:t>、</a:t>
            </a:r>
            <a:r>
              <a:rPr lang="en-US" altLang="zh-CN" sz="1400" dirty="0"/>
              <a:t>node3</a:t>
            </a:r>
            <a:r>
              <a:rPr lang="zh-CN" altLang="en-US" sz="1400" dirty="0"/>
              <a:t>，并设置环境变量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4. </a:t>
            </a:r>
            <a:r>
              <a:rPr lang="zh-CN" altLang="en-US" sz="1400" dirty="0"/>
              <a:t>创建数据目录，并修改文件权限归属</a:t>
            </a:r>
            <a:r>
              <a:rPr lang="en-US" altLang="zh-CN" sz="1400" dirty="0"/>
              <a:t>hadoop</a:t>
            </a:r>
            <a:r>
              <a:rPr lang="zh-CN" altLang="en-US" sz="1400" dirty="0"/>
              <a:t>账户</a:t>
            </a:r>
            <a:endParaRPr lang="zh-CN" altLang="en-US" sz="1400" dirty="0"/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5. </a:t>
            </a:r>
            <a:r>
              <a:rPr lang="zh-CN" altLang="en-US" sz="1400" dirty="0"/>
              <a:t>启动，并查看</a:t>
            </a:r>
            <a:r>
              <a:rPr lang="en-US" altLang="zh-CN" sz="1400" dirty="0"/>
              <a:t>WEB UI</a:t>
            </a:r>
            <a:endParaRPr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5760720" cy="4170680"/>
          </a:xfrm>
        </p:spPr>
        <p:txBody>
          <a:bodyPr/>
          <a:p>
            <a:pPr marL="0" indent="0">
              <a:buNone/>
            </a:pP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云服务器如何保存服务器状态、或者说出错了怎么快速恢复状态呢？</a:t>
            </a:r>
            <a:endParaRPr lang="zh-CN" altLang="en-US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云服务器快照服务（收费）</a:t>
            </a:r>
            <a:endParaRPr lang="zh-CN" altLang="en-US" sz="28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打包配置好的</a:t>
            </a:r>
            <a:r>
              <a:rPr lang="en-US" altLang="zh-CN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安装包留存</a:t>
            </a:r>
            <a:endParaRPr lang="zh-CN" altLang="en-US" sz="28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8" name="左大括号 7"/>
            <p:cNvSpPr/>
            <p:nvPr>
              <p:custDataLst>
                <p:tags r:id="rId2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  <a:endPara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4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7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相关进程的启停管理命令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一键启停脚本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Hadoop HDFS</a:t>
            </a:r>
            <a:r>
              <a:rPr lang="zh-CN" altLang="en-US"/>
              <a:t>组件内置了</a:t>
            </a:r>
            <a:r>
              <a:rPr lang="en-US" altLang="zh-CN"/>
              <a:t>HDFS</a:t>
            </a:r>
            <a:r>
              <a:rPr lang="zh-CN" altLang="en-US"/>
              <a:t>集群的一键启停脚本。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$HADOOP_HOME/sbin/start-dfs.sh</a:t>
            </a:r>
            <a:r>
              <a:rPr lang="zh-CN" altLang="en-US"/>
              <a:t>，一键启动</a:t>
            </a:r>
            <a:r>
              <a:rPr lang="en-US" altLang="zh-CN"/>
              <a:t>HDFS</a:t>
            </a:r>
            <a:r>
              <a:rPr lang="zh-CN" altLang="en-US"/>
              <a:t>集群</a:t>
            </a:r>
            <a:endParaRPr lang="zh-CN" altLang="en-US"/>
          </a:p>
          <a:p>
            <a:pPr indent="457200">
              <a:buFont typeface="Arial" panose="020B0604020202020204" pitchFamily="34" charset="0"/>
            </a:pPr>
            <a:r>
              <a:rPr lang="zh-CN" altLang="en-US"/>
              <a:t>执行原理：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在执行此脚本的机器上，启动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SecondaryNameNode</a:t>
            </a:r>
            <a:endParaRPr lang="en-US" altLang="zh-CN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读取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core-site.xml</a:t>
            </a: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内容（fs.defaultFS项），确认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NameNode</a:t>
            </a: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所在机器，启动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NameNode</a:t>
            </a:r>
            <a:endParaRPr lang="en-US" altLang="zh-CN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读取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workers</a:t>
            </a: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内容，确认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DataNode</a:t>
            </a: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所在机器，启动全部</a:t>
            </a:r>
            <a:r>
              <a:rPr lang="en-US" altLang="zh-CN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DataNode</a:t>
            </a:r>
            <a:endParaRPr lang="en-US" altLang="zh-CN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$HADOOP_HOME/sbin/stop-dfs.sh</a:t>
            </a:r>
            <a:r>
              <a:rPr lang="zh-CN" altLang="en-US">
                <a:sym typeface="+mn-ea"/>
              </a:rPr>
              <a:t>，一键关闭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集群</a:t>
            </a:r>
            <a:endParaRPr lang="zh-CN" altLang="en-US">
              <a:sym typeface="+mn-ea"/>
            </a:endParaRPr>
          </a:p>
          <a:p>
            <a:pPr indent="45720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执行原理：</a:t>
            </a:r>
            <a:endParaRPr lang="zh-CN" altLang="en-US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在执行此脚本的机器上，关闭SecondaryNameNode</a:t>
            </a:r>
            <a:endParaRPr lang="zh-CN" altLang="en-US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读取core-site.xml内容（fs.defaultFS项），确认NameNode所在机器，关闭NameNode</a:t>
            </a:r>
            <a:endParaRPr lang="zh-CN" altLang="en-US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读取workers内容，确认DataNode所在机器，关闭全部NameNode</a:t>
            </a:r>
            <a:endParaRPr lang="zh-CN" altLang="en-US" sz="1400" b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ym typeface="+mn-ea"/>
            </a:endParaRPr>
          </a:p>
        </p:txBody>
      </p:sp>
      <p:pic>
        <p:nvPicPr>
          <p:cNvPr id="4" name="图片 3" descr="01 (1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40085" y="5053330"/>
            <a:ext cx="1605915" cy="1605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为什么需要分布式存储</a:t>
            </a:r>
            <a:endParaRPr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part2</a:t>
            </a:r>
            <a:endParaRPr lang="en-US" altLang="zh-CN" sz="1200"/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part1</a:t>
            </a:r>
            <a:endParaRPr lang="en-US" altLang="zh-CN" sz="1200"/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part3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2688590" y="371030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4820" y="3461385"/>
            <a:ext cx="40640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靠数量取胜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多台服务器组合，才能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Hold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住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pic>
        <p:nvPicPr>
          <p:cNvPr id="8" name="图片 7" descr="01 (13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单进程启停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219575"/>
          </a:xfrm>
        </p:spPr>
        <p:txBody>
          <a:bodyPr/>
          <a:p>
            <a:r>
              <a:rPr lang="zh-CN" altLang="en-US"/>
              <a:t>除了一键启停外，也可以单独控制进程的启停。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1. $HADOOP_HOME/sbin/hadoop-daemon.sh</a:t>
            </a:r>
            <a:r>
              <a:rPr lang="zh-CN" altLang="en-US"/>
              <a:t>，此脚本可以单独控制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hadoop-daemon.sh (start|status|stop) (namenode|secondarynamenode|datanode)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$HADOOP_HOME/bin/hdfs</a:t>
            </a:r>
            <a:r>
              <a:rPr lang="zh-CN" altLang="en-US"/>
              <a:t>，此程序也可以用以单独控制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hdfs 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(start|status|stop) (namenode|secondarynamenode|datanode)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播仔素材库【1】03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1485" y="4805680"/>
            <a:ext cx="1865630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一键启停脚本可用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$HADOOP_HOME/sbin/start-dfs.sh</a:t>
            </a:r>
            <a:endParaRPr lang="en-US" altLang="zh-CN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$HADOOP_HOME/sbin/stop-dfs.sh</a:t>
            </a:r>
            <a:endParaRPr lang="en-US" altLang="zh-CN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独立进程启停可用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$HADOOP_HOME/sbin/hadoop-daemon.sh</a:t>
            </a:r>
            <a:endParaRPr lang="en-US" altLang="zh-CN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$HADOOP_HOME/bin/hdfs --daemon</a:t>
            </a:r>
            <a:endParaRPr lang="en-US" altLang="zh-CN" sz="1600">
              <a:latin typeface="Source Code Pro" panose="020B0309030403020204" charset="0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5" name="左大括号 4"/>
            <p:cNvSpPr/>
            <p:nvPr>
              <p:custDataLst>
                <p:tags r:id="rId2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  <a:endPara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7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文件系统的基础操作命令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HDFS WEBUI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中操作文件系统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</a:t>
            </a:r>
            <a:r>
              <a:t>文件系统基本信息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HDFS</a:t>
            </a:r>
            <a:r>
              <a:rPr lang="zh-CN" altLang="en-US"/>
              <a:t>作为分布式存储的文件系统，有其对数据的路径表达方式。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HDFS</a:t>
            </a:r>
            <a:r>
              <a:rPr lang="zh-CN" altLang="en-US">
                <a:solidFill>
                  <a:srgbClr val="FF0000"/>
                </a:solidFill>
              </a:rPr>
              <a:t>同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系统一样，均是以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作为根目录的组织形式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733675"/>
            <a:ext cx="4718050" cy="2468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28615" y="2733675"/>
            <a:ext cx="57404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	/usr/local/hello.txt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		/usr/local/hello.txt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9565" y="3429000"/>
            <a:ext cx="5740400" cy="15684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如何区分呢？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：file://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</a:t>
            </a:r>
            <a:endParaRPr lang="en-US" altLang="zh-CN" sz="1600" dirty="0">
              <a:solidFill>
                <a:srgbClr val="FF0000"/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hdfs://namenode:port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</a:t>
            </a:r>
            <a:endParaRPr lang="en-US" altLang="zh-CN" sz="1600" dirty="0">
              <a:solidFill>
                <a:srgbClr val="FF0000"/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如上路径：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Linux：</a:t>
            </a:r>
            <a:r>
              <a:rPr lang="en-US" altLang="zh-CN" sz="1600" dirty="0">
                <a:solidFill>
                  <a:srgbClr val="00B05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file://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/usr/local/hello.txt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HDFS：</a:t>
            </a:r>
            <a:r>
              <a:rPr lang="en-US" altLang="zh-CN" sz="1600" dirty="0">
                <a:solidFill>
                  <a:srgbClr val="00B05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hdfs://node1:8020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/usr/local/hello.txt</a:t>
            </a:r>
            <a:endParaRPr lang="en-US" altLang="zh-CN" sz="1600" dirty="0">
              <a:solidFill>
                <a:srgbClr val="FF0000"/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09565" y="5109210"/>
            <a:ext cx="5739765" cy="9531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协议头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file:///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hdfs://node1:8020/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可以省略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需要提供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路径的参数，会自动识别为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file://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需要提供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路径的参数，会自动识别为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hdfs://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除非你明确需要写或不写会有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BUG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，否则一般不用写协议头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 descr="播仔素材库【1】02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280" y="4708525"/>
            <a:ext cx="1963420" cy="196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播仔素材库【1】0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2590" y="5020945"/>
            <a:ext cx="1718945" cy="171894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0" indent="0">
              <a:buNone/>
            </a:pPr>
            <a:r>
              <a:rPr lang="zh-CN" altLang="en-US" dirty="0" smtClean="0"/>
              <a:t>关于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文件系统的操作命令，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提供了</a:t>
            </a:r>
            <a:r>
              <a:rPr lang="en-US" altLang="zh-CN" dirty="0" smtClean="0"/>
              <a:t>2</a:t>
            </a:r>
            <a:r>
              <a:rPr lang="zh-CN" altLang="en-US" dirty="0" smtClean="0"/>
              <a:t>套命令体系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hadoop</a:t>
            </a:r>
            <a:r>
              <a:rPr lang="zh-CN" altLang="en-US" dirty="0" smtClean="0"/>
              <a:t>命令</a:t>
            </a:r>
            <a:r>
              <a:rPr lang="zh-CN" altLang="en-US" dirty="0" smtClean="0">
                <a:sym typeface="+mn-ea"/>
              </a:rPr>
              <a:t>（老版本用法），用法：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 fs [generic options]</a:t>
            </a: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/>
              <a:t>hdfs</a:t>
            </a:r>
            <a:r>
              <a:rPr lang="zh-CN" altLang="en-US" dirty="0" smtClean="0"/>
              <a:t>命令</a:t>
            </a:r>
            <a:r>
              <a:rPr lang="zh-CN" altLang="en-US" dirty="0" smtClean="0">
                <a:sym typeface="+mn-ea"/>
              </a:rPr>
              <a:t>（新版本用法），用法：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[generic options]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73150" y="2472055"/>
            <a:ext cx="5022215" cy="1765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3150" y="4599940"/>
            <a:ext cx="5022850" cy="1757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3305" y="4940300"/>
            <a:ext cx="4467860" cy="10763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两者在文件系统操作上，用法完全一致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用哪个都可以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某些特殊操作需要选择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命令或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命令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讲到的时候具体分析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-mkdir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[-p] &lt;path&gt; ...</a:t>
            </a:r>
            <a:endParaRPr lang="en-US" altLang="zh-CN" dirty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hdfs dfs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 -mkdir [-p] &lt;path&gt; ...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 smtClean="0"/>
              <a:t>	path </a:t>
            </a:r>
            <a:r>
              <a:rPr lang="zh-CN" altLang="en-US" dirty="0" smtClean="0"/>
              <a:t>为待创建的目录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</a:t>
            </a:r>
            <a:r>
              <a:rPr lang="en-US" altLang="zh-CN" dirty="0"/>
              <a:t>p</a:t>
            </a:r>
            <a:r>
              <a:rPr lang="zh-CN" altLang="en-US" dirty="0"/>
              <a:t>选项的行为与</a:t>
            </a:r>
            <a:r>
              <a:rPr lang="en-US" altLang="zh-CN" dirty="0"/>
              <a:t>Linux </a:t>
            </a:r>
            <a:r>
              <a:rPr lang="en-US" altLang="zh-CN" dirty="0"/>
              <a:t>mkdir -p</a:t>
            </a:r>
            <a:r>
              <a:rPr lang="zh-CN" altLang="en-US" dirty="0"/>
              <a:t>一致</a:t>
            </a:r>
            <a:r>
              <a:rPr lang="zh-CN" altLang="en-US" dirty="0"/>
              <a:t>，它会沿着路径创建父目录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、创建文件夹</a:t>
            </a:r>
            <a:endParaRPr lang="zh-CN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1703515" y="3428817"/>
            <a:ext cx="4643497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-mkdir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-p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/itcast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/bigdata</a:t>
            </a:r>
            <a:endParaRPr lang="zh-CN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algn="l" eaLnBrk="0" fontAlgn="base" hangingPunct="0">
              <a:buClrTx/>
              <a:buSzTx/>
              <a:buFontTx/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hdfs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-mkdir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-p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/itheima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/hadoop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</p:txBody>
      </p:sp>
      <p:pic>
        <p:nvPicPr>
          <p:cNvPr id="3" name="图片 2" descr="播仔素材库【1】02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5425" y="4629785"/>
            <a:ext cx="2032635" cy="203263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-ls [-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h]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[-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R]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[&lt;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path&gt; ...] </a:t>
            </a:r>
            <a:endParaRPr lang="pt-BR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-ls [-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h]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[-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R] </a:t>
            </a:r>
            <a:r>
              <a:rPr lang="pt-BR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[&lt;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path&gt; ...] </a:t>
            </a:r>
            <a:r>
              <a:rPr lang="en-US" altLang="zh-CN" dirty="0" smtClean="0"/>
              <a:t>	</a:t>
            </a:r>
            <a:endParaRPr lang="en-US" altLang="zh-CN" dirty="0" smtClean="0"/>
          </a:p>
          <a:p>
            <a:pPr marL="457200" lvl="2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path 指定目录路径</a:t>
            </a:r>
            <a:endParaRPr lang="zh-CN" altLang="en-US" sz="1600" b="0" dirty="0" smtClean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-h </a:t>
            </a:r>
            <a:r>
              <a:rPr lang="zh-CN" altLang="en-US" dirty="0" smtClean="0"/>
              <a:t>人性化显示文件</a:t>
            </a:r>
            <a:r>
              <a:rPr lang="en-US" altLang="zh-CN" dirty="0" smtClean="0"/>
              <a:t>size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-R </a:t>
            </a:r>
            <a:r>
              <a:rPr lang="zh-CN" altLang="en-US" dirty="0" smtClean="0"/>
              <a:t>递归查看指定目录及其子目录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2</a:t>
            </a:r>
            <a:r>
              <a:rPr lang="zh-CN" altLang="en-US" dirty="0" smtClean="0"/>
              <a:t>、查看指定目录下内容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442" y="3820802"/>
            <a:ext cx="7651143" cy="1699407"/>
          </a:xfrm>
          <a:prstGeom prst="rect">
            <a:avLst/>
          </a:prstGeom>
        </p:spPr>
      </p:pic>
      <p:pic>
        <p:nvPicPr>
          <p:cNvPr id="2" name="图片 1" descr="播仔素材库【1】0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10" y="4735830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-put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[-f] [-p]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localsrc&gt; ... &lt;dst&gt;</a:t>
            </a:r>
            <a:endParaRPr lang="en-US" altLang="zh-CN" dirty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</a:t>
            </a:r>
            <a:r>
              <a:rPr sz="1600"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 </a:t>
            </a:r>
            <a:r>
              <a:rPr sz="160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-put </a:t>
            </a:r>
            <a:r>
              <a:rPr sz="160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[-f] [-p] </a:t>
            </a:r>
            <a:r>
              <a:rPr sz="160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sz="160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localsrc&gt; ... &lt;dst&gt;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Source Code Pro" panose="020B0309030403020204" charset="0"/>
              <a:ea typeface="Alibaba PuHuiTi R" pitchFamily="18" charset="-122"/>
              <a:cs typeface="Source Code Pro" panose="020B0309030403020204" charset="0"/>
            </a:endParaRPr>
          </a:p>
          <a:p>
            <a:pPr marL="457200" lvl="2" indent="457200" algn="l"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-f 覆盖目标文件（已存在下）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-p </a:t>
            </a:r>
            <a:r>
              <a:rPr lang="zh-CN" altLang="en-US" dirty="0" smtClean="0"/>
              <a:t>保留</a:t>
            </a:r>
            <a:r>
              <a:rPr lang="zh-CN" altLang="en-US" dirty="0"/>
              <a:t>访问和修改时间，所有权和权限。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localsrc </a:t>
            </a:r>
            <a:r>
              <a:rPr lang="zh-CN" altLang="en-US" dirty="0" smtClean="0"/>
              <a:t>本地文件系统（客户端所在机器）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dst </a:t>
            </a:r>
            <a:r>
              <a:rPr lang="zh-CN" altLang="en-US" dirty="0" smtClean="0"/>
              <a:t>目标文件系统（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、上传文件到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指定目录下</a:t>
            </a:r>
            <a:endParaRPr lang="zh-CN" altLang="en-US" dirty="0"/>
          </a:p>
        </p:txBody>
      </p:sp>
      <p:sp>
        <p:nvSpPr>
          <p:cNvPr id="7" name="TextBox 3"/>
          <p:cNvSpPr txBox="1"/>
          <p:nvPr/>
        </p:nvSpPr>
        <p:spPr>
          <a:xfrm>
            <a:off x="1640762" y="4133443"/>
            <a:ext cx="7841139" cy="645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words.txt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itcast</a:t>
            </a:r>
            <a:endParaRPr lang="en-US" altLang="zh-CN" sz="1200" dirty="0" smtClean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hdfs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dfs -put file:///etc/profile hdfs://node1:8020/itcast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7160" y="4482465"/>
            <a:ext cx="2160270" cy="216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-cat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</a:t>
            </a:r>
            <a:endParaRPr lang="en-US" altLang="zh-CN" dirty="0" smtClean="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 smtClean="0"/>
              <a:t>读取指定文件全部内容，显示在标准输出控制台。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读取大文件可以使用管道符配合</a:t>
            </a:r>
            <a:r>
              <a:rPr dirty="0" smtClean="0"/>
              <a:t>more</a:t>
            </a:r>
            <a:endParaRPr lang="zh-CN" altLang="en-US" dirty="0" smtClean="0"/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 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| more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| more</a:t>
            </a:r>
            <a:endParaRPr lang="en-US" altLang="zh-CN" dirty="0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、查看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文件内容</a:t>
            </a:r>
            <a:endParaRPr lang="zh-CN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640840" y="2940050"/>
            <a:ext cx="7840980" cy="57658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-cat /itcast/</a:t>
            </a:r>
            <a:r>
              <a:rPr lang="en-US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words.txt</a:t>
            </a:r>
            <a:endParaRPr lang="zh-CN" altLang="zh-CN" sz="16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hdfs</a:t>
            </a:r>
            <a:r>
              <a:rPr lang="zh-CN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 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dfs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 -cat /itcast/</a:t>
            </a:r>
            <a:r>
              <a:rPr lang="en-US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profile</a:t>
            </a:r>
            <a:endParaRPr lang="en-US" altLang="zh-CN" sz="16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  <a:sym typeface="+mn-ea"/>
            </a:endParaRPr>
          </a:p>
        </p:txBody>
      </p:sp>
      <p:pic>
        <p:nvPicPr>
          <p:cNvPr id="3" name="图片 2" descr="播仔素材库【1】0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9890" y="4961890"/>
            <a:ext cx="1699260" cy="1699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分布式的性能提升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分布式不仅仅是解决了能存的问题，</a:t>
            </a:r>
            <a:r>
              <a:rPr lang="en-US" altLang="zh-CN"/>
              <a:t> </a:t>
            </a:r>
            <a:r>
              <a:rPr lang="zh-CN" altLang="en-US"/>
              <a:t>多台服务器协同工作</a:t>
            </a:r>
            <a:endParaRPr lang="zh-CN" altLang="en-US"/>
          </a:p>
          <a:p>
            <a:r>
              <a:rPr lang="zh-CN" altLang="en-US"/>
              <a:t>带来的也是性能的横向扩展。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part1</a:t>
            </a:r>
            <a:endParaRPr lang="en-US" altLang="zh-CN"/>
          </a:p>
        </p:txBody>
      </p:sp>
      <p:sp>
        <p:nvSpPr>
          <p:cNvPr id="5" name="圆角矩形 4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part2</a:t>
            </a:r>
            <a:endParaRPr lang="en-US" altLang="zh-CN"/>
          </a:p>
        </p:txBody>
      </p:sp>
      <p:sp>
        <p:nvSpPr>
          <p:cNvPr id="6" name="圆角矩形 5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part3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7" name="圆角矩形 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  <a:endParaRPr lang="zh-CN" altLang="en-US" sz="2000" b="1" dirty="0">
              <a:solidFill>
                <a:schemeClr val="accent5"/>
              </a:solidFill>
              <a:latin typeface="方正手绘简体_准" panose="02000000000000000000" charset="-122"/>
              <a:ea typeface="方正手绘简体_准" panose="02000000000000000000" charset="-122"/>
              <a:cs typeface="方正手绘简体_准" panose="02000000000000000000" charset="-122"/>
            </a:endParaRPr>
          </a:p>
        </p:txBody>
      </p:sp>
      <p:pic>
        <p:nvPicPr>
          <p:cNvPr id="19" name="图片 18" descr="01 (13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-get [-f] [-p]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&lt;localdst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-get [-f] [-p] 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&lt;localdst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</a:t>
            </a:r>
            <a:endParaRPr lang="en-US" altLang="zh-CN" dirty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下载文件到本地文件系统指定目录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localdst</a:t>
            </a:r>
            <a:r>
              <a:rPr lang="zh-CN" altLang="en-US" dirty="0" smtClean="0">
                <a:solidFill>
                  <a:schemeClr val="tx1"/>
                </a:solidFill>
              </a:rPr>
              <a:t>必须是目录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b="1">
                <a:solidFill>
                  <a:srgbClr val="FF0000"/>
                </a:solidFill>
                <a:sym typeface="+mn-ea"/>
              </a:rPr>
              <a:t>        </a:t>
            </a:r>
            <a:r>
              <a:rPr lang="en-US" altLang="zh-CN" dirty="0"/>
              <a:t>-f </a:t>
            </a:r>
            <a:r>
              <a:rPr lang="zh-CN" altLang="en-US" dirty="0"/>
              <a:t>覆盖目标文件（已存在下）</a:t>
            </a:r>
            <a:endParaRPr lang="en-US" altLang="zh-CN" dirty="0"/>
          </a:p>
          <a:p>
            <a:pPr marL="0" indent="0">
              <a:buNone/>
            </a:pPr>
            <a:r>
              <a:rPr b="1">
                <a:solidFill>
                  <a:srgbClr val="FF0000"/>
                </a:solidFill>
                <a:sym typeface="+mn-ea"/>
              </a:rPr>
              <a:t>        </a:t>
            </a:r>
            <a:r>
              <a:rPr lang="en-US" altLang="zh-CN" dirty="0"/>
              <a:t>-p </a:t>
            </a:r>
            <a:r>
              <a:rPr lang="zh-CN" altLang="en-US" dirty="0"/>
              <a:t>保留访问和修改时间，所有权和权限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、下载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7" name="TextBox 3"/>
          <p:cNvSpPr txBox="1"/>
          <p:nvPr/>
        </p:nvSpPr>
        <p:spPr>
          <a:xfrm>
            <a:off x="1650643" y="3811363"/>
            <a:ext cx="7841139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test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cd test/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-get /itcast/zookeeper.out ./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18213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17:54 zookeeper.out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275" y="4914265"/>
            <a:ext cx="1737995" cy="1737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-cp [-f] 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&lt;dst&gt; 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-cp [-f] 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&lt;dst&gt;</a:t>
            </a:r>
            <a:endParaRPr lang="en-US" altLang="zh-CN" dirty="0">
              <a:solidFill>
                <a:schemeClr val="tx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/>
              <a:t>-f </a:t>
            </a:r>
            <a:r>
              <a:rPr lang="zh-CN" altLang="en-US" dirty="0"/>
              <a:t>覆盖目标文件（已存在下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、拷贝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7" name="TextBox 3"/>
          <p:cNvSpPr txBox="1"/>
          <p:nvPr/>
        </p:nvSpPr>
        <p:spPr>
          <a:xfrm>
            <a:off x="1511839" y="2990943"/>
            <a:ext cx="8447950" cy="119888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-cp /small/1.txt /itcast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-cp /small/1.txt /itcast/666.txt   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重命名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-ls /itcast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Found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items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supergroup     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2021-08-18 17:58 /itcast/1.txt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supergroup     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2021-08-18 17:59 /itcast/666.txt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5730" y="4658360"/>
            <a:ext cx="1925320" cy="192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播仔素材库【1】01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5210" y="4325620"/>
            <a:ext cx="2532380" cy="25323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appendToFile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 &lt;localsrc&gt; ... &lt;dst&gt;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appendToFile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 &lt;localsrc&gt; ... &lt;dst&gt;</a:t>
            </a:r>
            <a:endParaRPr lang="en-US" altLang="zh-CN" dirty="0" smtClean="0">
              <a:solidFill>
                <a:schemeClr val="tx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将</a:t>
            </a:r>
            <a:r>
              <a:rPr lang="zh-CN" altLang="en-US" dirty="0">
                <a:solidFill>
                  <a:schemeClr val="tx1"/>
                </a:solidFill>
              </a:rPr>
              <a:t>所有给定本地文件的内容追加到给定</a:t>
            </a:r>
            <a:r>
              <a:rPr lang="en-US" altLang="zh-CN" dirty="0">
                <a:solidFill>
                  <a:schemeClr val="tx1"/>
                </a:solidFill>
              </a:rPr>
              <a:t>dst</a:t>
            </a:r>
            <a:r>
              <a:rPr lang="zh-CN" altLang="en-US" dirty="0">
                <a:solidFill>
                  <a:schemeClr val="tx1"/>
                </a:solidFill>
              </a:rPr>
              <a:t>文件。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smtClean="0">
                <a:solidFill>
                  <a:schemeClr val="tx1"/>
                </a:solidFill>
                <a:sym typeface="+mn-ea"/>
              </a:rPr>
              <a:t>        </a:t>
            </a:r>
            <a:r>
              <a:rPr lang="en-US" altLang="zh-CN" dirty="0" smtClean="0">
                <a:solidFill>
                  <a:schemeClr val="tx1"/>
                </a:solidFill>
              </a:rPr>
              <a:t>dst</a:t>
            </a:r>
            <a:r>
              <a:rPr lang="zh-CN" altLang="en-US" dirty="0" smtClean="0">
                <a:solidFill>
                  <a:schemeClr val="tx1"/>
                </a:solidFill>
              </a:rPr>
              <a:t>如果</a:t>
            </a:r>
            <a:r>
              <a:rPr lang="zh-CN" altLang="en-US" dirty="0">
                <a:solidFill>
                  <a:schemeClr val="tx1"/>
                </a:solidFill>
              </a:rPr>
              <a:t>文件不存在，将创建该文件。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smtClean="0"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如果</a:t>
            </a: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localSrc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，则输入</a:t>
            </a:r>
            <a:r>
              <a:rPr lang="zh-CN" altLang="en-US" dirty="0" smtClean="0">
                <a:solidFill>
                  <a:schemeClr val="tx1"/>
                </a:solidFill>
              </a:rPr>
              <a:t>为从</a:t>
            </a:r>
            <a:r>
              <a:rPr lang="zh-CN" altLang="en-US" dirty="0">
                <a:solidFill>
                  <a:schemeClr val="tx1"/>
                </a:solidFill>
              </a:rPr>
              <a:t>标准输入中读取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、追加数据到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文件中</a:t>
            </a:r>
            <a:endParaRPr lang="zh-CN" altLang="en-US" dirty="0"/>
          </a:p>
        </p:txBody>
      </p:sp>
      <p:sp>
        <p:nvSpPr>
          <p:cNvPr id="7" name="TextBox 3"/>
          <p:cNvSpPr txBox="1"/>
          <p:nvPr/>
        </p:nvSpPr>
        <p:spPr>
          <a:xfrm>
            <a:off x="1647190" y="3856990"/>
            <a:ext cx="8287385" cy="230695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追加内容到文件尾部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appendToFile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 &gt;&gt; 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 &gt;&gt; 2.txt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 &gt;&gt; 3.txt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1.txt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-cat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-appendToFile 2.txt 3.txt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-cat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-mv 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&lt;dst</a:t>
            </a:r>
            <a:r>
              <a:rPr lang="en-US" altLang="zh-CN" dirty="0"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</a:t>
            </a:r>
            <a:endParaRPr lang="en-US" altLang="zh-CN" dirty="0" smtClean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-mv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&lt;dst</a:t>
            </a:r>
            <a:r>
              <a:rPr smtClean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移动文件到指定文件夹下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可以使用该命令移动数据，重命名文件的名称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数据移动操作</a:t>
            </a:r>
            <a:endParaRPr lang="zh-CN" altLang="en-US" dirty="0"/>
          </a:p>
        </p:txBody>
      </p:sp>
      <p:pic>
        <p:nvPicPr>
          <p:cNvPr id="3" name="图片 2" descr="播仔素材库【1】0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5105" y="4619625"/>
            <a:ext cx="2082165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-rm -r [-skipTrash] URI [URI ...]</a:t>
            </a:r>
            <a:endParaRPr lang="en-US" altLang="zh-CN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 smtClean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-rm -r [-skipTrash] URI [URI ...]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zh-CN" altLang="en-US" dirty="0" smtClean="0">
                <a:solidFill>
                  <a:schemeClr val="tx1"/>
                </a:solidFill>
              </a:rPr>
              <a:t>删除指定路径的文件或文件夹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dirty="0" smtClean="0">
                <a:solidFill>
                  <a:schemeClr val="tx1"/>
                </a:solidFill>
              </a:rPr>
              <a:t>        -skipTrash </a:t>
            </a:r>
            <a:r>
              <a:rPr lang="zh-CN" altLang="en-US" dirty="0" smtClean="0">
                <a:solidFill>
                  <a:schemeClr val="tx1"/>
                </a:solidFill>
              </a:rPr>
              <a:t>跳过回收站，直接删除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数据删除操作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2480" y="3535680"/>
            <a:ext cx="5908040" cy="22453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回收站功能默认关闭，如果要开启需要在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core-site.xml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内配置：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&lt;property&gt;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&lt;name&gt;fs.trash.interval&lt;/name&gt;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&lt;value&gt;1440&lt;/value&gt;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&lt;/property&gt;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&lt;property&gt;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&lt;name&gt;fs.trash.checkpoint.interval&lt;/name&gt;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&lt;value&gt;120&lt;/value&gt;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&lt;/property&gt;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无需重启集群，在哪个机器配置的，在哪个机器执行命令就生效。</a:t>
            </a:r>
            <a:endParaRPr lang="zh-CN" altLang="en-US" sz="105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回收站默认位置在：</a:t>
            </a:r>
            <a:r>
              <a:rPr lang="en-US" altLang="zh-CN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/user/</a:t>
            </a: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用户名</a:t>
            </a:r>
            <a:r>
              <a:rPr lang="en-US" altLang="zh-CN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(hadoop)/.Trash</a:t>
            </a:r>
            <a:endParaRPr lang="en-US" altLang="zh-CN" sz="105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 descr="播仔素材库【1】0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1560" y="4726305"/>
            <a:ext cx="2317115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命令官方指导文档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>
                <a:solidFill>
                  <a:schemeClr val="tx1"/>
                </a:solidFill>
                <a:hlinkClick r:id="rId1"/>
              </a:rPr>
              <a:t>https</a:t>
            </a:r>
            <a:r>
              <a:rPr lang="en-US" altLang="zh-CN" b="1" dirty="0">
                <a:solidFill>
                  <a:schemeClr val="tx1"/>
                </a:solidFill>
                <a:hlinkClick r:id="rId1"/>
              </a:rPr>
              <a:t>://</a:t>
            </a:r>
            <a:r>
              <a:rPr lang="en-US" altLang="zh-CN" b="1" dirty="0" smtClean="0">
                <a:solidFill>
                  <a:schemeClr val="tx1"/>
                </a:solidFill>
                <a:hlinkClick r:id="rId1"/>
              </a:rPr>
              <a:t>hadoop.apache.org/docs/r3.3.4/hadoop-project-dist/hadoop-common/FileSystemShell.html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提示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常见的操作自己最好能够记住，其他操作可以根据需要查询文档使用。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zh-CN" altLang="en-US" dirty="0" smtClean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</a:rPr>
              <a:t>属于</a:t>
            </a:r>
            <a:r>
              <a:rPr lang="zh-CN" altLang="en-US" dirty="0" smtClean="0">
                <a:solidFill>
                  <a:srgbClr val="C00000"/>
                </a:solidFill>
              </a:rPr>
              <a:t>多用多会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</a:rPr>
              <a:t>孰能生巧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</a:rPr>
              <a:t>不用就忘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HDFS shell</a:t>
            </a:r>
            <a:r>
              <a:rPr dirty="0" smtClean="0"/>
              <a:t>其它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76832" y="3442447"/>
            <a:ext cx="2301439" cy="3012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36140" y="3442446"/>
            <a:ext cx="2240474" cy="3012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 descr="播仔素材库【1】01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0565" y="4234815"/>
            <a:ext cx="2446655" cy="244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 WEB</a:t>
            </a:r>
            <a:r>
              <a:t>浏览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除了使用命令操作</a:t>
            </a:r>
            <a:r>
              <a:rPr lang="en-US" altLang="zh-CN"/>
              <a:t>HDFS</a:t>
            </a:r>
            <a:r>
              <a:rPr lang="zh-CN" altLang="en-US"/>
              <a:t>文件系统外，在</a:t>
            </a:r>
            <a:r>
              <a:rPr lang="en-US" altLang="zh-CN"/>
              <a:t>HDFS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上也可以查看</a:t>
            </a:r>
            <a:r>
              <a:rPr lang="en-US" altLang="zh-CN"/>
              <a:t>HDFS</a:t>
            </a:r>
            <a:r>
              <a:rPr lang="zh-CN" altLang="en-US"/>
              <a:t>文件系统的内容。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6610" y="2080895"/>
            <a:ext cx="7999730" cy="712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610" y="2760345"/>
            <a:ext cx="8000365" cy="2908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7805" y="5973445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基本能实现常用的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操作</a:t>
            </a:r>
            <a:endParaRPr lang="zh-CN" altLang="en-US" sz="1600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</p:txBody>
      </p:sp>
      <p:pic>
        <p:nvPicPr>
          <p:cNvPr id="10" name="图片 9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5020945"/>
            <a:ext cx="1660525" cy="166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HDFS WEB</a:t>
            </a:r>
            <a:r>
              <a:t>浏览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WEB</a:t>
            </a:r>
            <a:r>
              <a:rPr lang="zh-CN" altLang="en-US"/>
              <a:t>浏览操作文件系统，一般会遇到权限问题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WEB</a:t>
            </a:r>
            <a:r>
              <a:rPr lang="zh-CN" altLang="en-US"/>
              <a:t>浏览器中是以匿名用户（</a:t>
            </a:r>
            <a:r>
              <a:rPr lang="en-US" altLang="zh-CN"/>
              <a:t>dr.who</a:t>
            </a:r>
            <a:r>
              <a:rPr lang="zh-CN" altLang="en-US"/>
              <a:t>）登陆的，其只有只读权限，多数操作是做不了的。</a:t>
            </a:r>
            <a:endParaRPr lang="zh-CN" altLang="en-US"/>
          </a:p>
          <a:p>
            <a:r>
              <a:rPr lang="zh-CN" altLang="en-US"/>
              <a:t>如果需要以特权用户在浏览器中进行操作，需要配置如下内容到</a:t>
            </a:r>
            <a:r>
              <a:rPr lang="en-US" altLang="zh-CN"/>
              <a:t>core-site.xml</a:t>
            </a:r>
            <a:r>
              <a:rPr lang="zh-CN" altLang="en-US"/>
              <a:t>并重启集群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但是，不推荐这样做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HDFS WEBUI</a:t>
            </a:r>
            <a:r>
              <a:rPr lang="zh-CN" altLang="en-US">
                <a:solidFill>
                  <a:srgbClr val="FF0000"/>
                </a:solidFill>
              </a:rPr>
              <a:t>，只读权限挺好的，简单浏览即可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如果给与高权限，会有很大的安全问题，造成数据泄露或丢失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8830" y="3429000"/>
            <a:ext cx="5419090" cy="9531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&lt;property&gt;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&lt;name&gt;hadoop.http.staticuser.user&lt;/name&gt;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&lt;value&gt;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&lt;/value&gt;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&lt;/property&gt;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8990" y="2092960"/>
            <a:ext cx="5924550" cy="466725"/>
          </a:xfrm>
          <a:prstGeom prst="rect">
            <a:avLst/>
          </a:prstGeom>
        </p:spPr>
      </p:pic>
      <p:pic>
        <p:nvPicPr>
          <p:cNvPr id="6" name="图片 5" descr="播仔素材库【1】0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265" y="4618990"/>
            <a:ext cx="2239010" cy="223901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11040"/>
          </a:xfrm>
        </p:spPr>
        <p:txBody>
          <a:bodyPr/>
          <a:p>
            <a:pPr marL="0" indent="0">
              <a:buNone/>
            </a:pPr>
            <a:r>
              <a:rPr lang="en-US" sz="2000"/>
              <a:t>1. </a:t>
            </a:r>
            <a:r>
              <a:rPr lang="zh-CN" altLang="en-US" sz="2000"/>
              <a:t>命令操作可以使用</a:t>
            </a:r>
            <a:endParaRPr lang="zh-CN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hadoop fs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 dfs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algn="l">
              <a:lnSpc>
                <a:spcPct val="200000"/>
              </a:lnSpc>
              <a:buNone/>
            </a:pPr>
            <a:r>
              <a:rPr lang="zh-CN" altLang="en-US" sz="2000"/>
              <a:t>2. 文件系统协议包括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file:// 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表示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Linux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本地文件</a:t>
            </a:r>
            <a:endParaRPr lang="zh-CN" altLang="en-US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hdfs://namenode_server:port/ 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表示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文件系统</a:t>
            </a:r>
            <a:endParaRPr lang="zh-CN" altLang="en-US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比如当前集群表示为：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hdfs://node1:8020/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一般可以省略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file://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和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协议头，不用写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3. 常用命令</a:t>
            </a:r>
            <a:endParaRPr lang="en-US" sz="2000"/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mkdir 创建文件夹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ls、cat 列出内容、查看内容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cp、mv、rmr 复制、移动、删除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put、get 上传、下载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appendToFile 向文件追加内容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可以在</a:t>
            </a:r>
            <a:r>
              <a:rPr lang="en-US" altLang="zh-CN"/>
              <a:t>HDFS WEBUI</a:t>
            </a:r>
            <a:r>
              <a:rPr lang="zh-CN" altLang="en-US"/>
              <a:t>网页中进行</a:t>
            </a:r>
            <a:r>
              <a:rPr lang="en-US" altLang="zh-CN"/>
              <a:t>HDFS</a:t>
            </a:r>
            <a:r>
              <a:rPr lang="zh-CN" altLang="en-US"/>
              <a:t>文件系统的基本操作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>
              <a:latin typeface="Source Code Pro" panose="020B0309030403020204" charset="0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常用操作练习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按顺序执行以下操作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中创建文件夹：</a:t>
            </a:r>
            <a:r>
              <a:rPr lang="en-US" altLang="zh-CN"/>
              <a:t>/itcast/itheima</a:t>
            </a:r>
            <a:r>
              <a:rPr lang="zh-CN" altLang="en-US"/>
              <a:t>，如存在请删除（跳过回收站）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上传</a:t>
            </a:r>
            <a:r>
              <a:rPr lang="en-US" altLang="zh-CN"/>
              <a:t>/etc/hosts</a:t>
            </a:r>
            <a:r>
              <a:rPr lang="zh-CN" altLang="en-US"/>
              <a:t>文件到</a:t>
            </a:r>
            <a:r>
              <a:rPr lang="en-US" altLang="zh-CN"/>
              <a:t>hdfs</a:t>
            </a:r>
            <a:r>
              <a:rPr lang="zh-CN" altLang="en-US"/>
              <a:t>的</a:t>
            </a:r>
            <a:r>
              <a:rPr lang="en-US" altLang="zh-CN"/>
              <a:t>/itcast/itheima</a:t>
            </a:r>
            <a:r>
              <a:rPr lang="zh-CN" altLang="en-US"/>
              <a:t>内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查看</a:t>
            </a:r>
            <a:r>
              <a:rPr lang="en-US" altLang="zh-CN"/>
              <a:t>hdfs</a:t>
            </a:r>
            <a:r>
              <a:rPr lang="zh-CN" altLang="en-US"/>
              <a:t>中刚刚上传的文件内容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向</a:t>
            </a:r>
            <a:r>
              <a:rPr lang="en-US" altLang="zh-CN"/>
              <a:t>hdfs</a:t>
            </a:r>
            <a:r>
              <a:rPr lang="zh-CN" altLang="en-US"/>
              <a:t>中上传的文件追加：</a:t>
            </a:r>
            <a:r>
              <a:rPr lang="en-US" altLang="zh-CN"/>
              <a:t>itheima</a:t>
            </a:r>
            <a:r>
              <a:rPr lang="zh-CN" altLang="en-US"/>
              <a:t>到最后一行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下载</a:t>
            </a:r>
            <a:r>
              <a:rPr lang="en-US" altLang="zh-CN"/>
              <a:t>hdfs</a:t>
            </a:r>
            <a:r>
              <a:rPr lang="zh-CN" altLang="en-US"/>
              <a:t>中上传的文件到本地任意目录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中创建文件夹：</a:t>
            </a:r>
            <a:r>
              <a:rPr lang="en-US" altLang="zh-CN"/>
              <a:t>/itcast/bigdata</a:t>
            </a:r>
            <a:r>
              <a:rPr lang="zh-CN" altLang="en-US"/>
              <a:t>，将</a:t>
            </a:r>
            <a:r>
              <a:rPr lang="en-US" altLang="zh-CN"/>
              <a:t>/itcast/itheima/hosts</a:t>
            </a:r>
            <a:r>
              <a:rPr lang="zh-CN" altLang="en-US"/>
              <a:t>文件复制到</a:t>
            </a:r>
            <a:r>
              <a:rPr lang="en-US" altLang="zh-CN"/>
              <a:t>/itcast/bigdata</a:t>
            </a:r>
            <a:r>
              <a:rPr lang="zh-CN" altLang="en-US"/>
              <a:t>内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将</a:t>
            </a:r>
            <a:r>
              <a:rPr lang="en-US" altLang="zh-CN"/>
              <a:t>/itcast/itheima/hosts</a:t>
            </a:r>
            <a:r>
              <a:rPr lang="zh-CN" altLang="en-US"/>
              <a:t>文件重命名为</a:t>
            </a:r>
            <a:r>
              <a:rPr lang="en-US" altLang="zh-CN"/>
              <a:t>/itcast/itheima/myhost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删除</a:t>
            </a:r>
            <a:r>
              <a:rPr lang="en-US" altLang="zh-CN"/>
              <a:t>/itcast</a:t>
            </a:r>
            <a:r>
              <a:rPr lang="zh-CN" altLang="en-US"/>
              <a:t>文件夹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PLACING_PICTURE_USER_VIEWPORT" val="{&quot;height&quot;:4800,&quot;width&quot;:4800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  <p:tag name="KSO_WM_UNIT_PLACING_PICTURE_USER_VIEWPORT" val="{&quot;height&quot;:2781,&quot;width&quot;:7909}"/>
</p:tagLst>
</file>

<file path=ppt/tags/tag111.xml><?xml version="1.0" encoding="utf-8"?>
<p:tagLst xmlns:p="http://schemas.openxmlformats.org/presentationml/2006/main">
  <p:tag name="KSO_WM_BEAUTIFY_FLAG" val=""/>
  <p:tag name="KSO_WM_UNIT_PLACING_PICTURE_USER_VIEWPORT" val="{&quot;height&quot;:3045,&quot;width&quot;:8700}"/>
</p:tagLst>
</file>

<file path=ppt/tags/tag112.xml><?xml version="1.0" encoding="utf-8"?>
<p:tagLst xmlns:p="http://schemas.openxmlformats.org/presentationml/2006/main">
  <p:tag name="KSO_WM_UNIT_PLACING_PICTURE_USER_VIEWPORT" val="{&quot;height&quot;:4743.525984251968,&quot;width&quot;:3624.3133858267715}"/>
</p:tagLst>
</file>

<file path=ppt/tags/tag113.xml><?xml version="1.0" encoding="utf-8"?>
<p:tagLst xmlns:p="http://schemas.openxmlformats.org/presentationml/2006/main">
  <p:tag name="KSO_WM_UNIT_PLACING_PICTURE_USER_VIEWPORT" val="{&quot;height&quot;:4743.525984251968,&quot;width&quot;:3528.3055118110237}"/>
</p:tagLst>
</file>

<file path=ppt/tags/tag114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  <p:tag name="KSO_WM_UNIT_PLACING_PICTURE_USER_VIEWPORT" val="{&quot;height&quot;:10680,&quot;width&quot;:14730}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  <p:tag name="KSO_WM_UNIT_PLACING_PICTURE_USER_VIEWPORT" val="{&quot;height&quot;:1530,&quot;width&quot;:4950}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  <p:tag name="KSO_WM_UNIT_PLACING_PICTURE_USER_VIEWPORT" val="{&quot;height&quot;:1530,&quot;width&quot;:4950}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  <p:tag name="KSO_WM_UNIT_PLACING_PICTURE_USER_VIEWPORT" val="{&quot;height&quot;:1380,&quot;width&quot;:10875}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1657*1343*0*0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  <p:tag name="KSO_WM_UNIT_PLACING_PICTURE_USER_VIEWPORT" val="{&quot;height&quot;:4770,&quot;width&quot;:15960}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  <p:tag name="KSO_WM_UNIT_PLACING_PICTURE_USER_VIEWPORT" val="{&quot;height&quot;:6510,&quot;width&quot;:13605}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COMMONDATA" val="eyJoZGlkIjoiNDA0ZTUxM2YxNWFkZDlkNTZiNWZhYzlkMjQxNWY2ZTMifQ=="/>
  <p:tag name="KSO_WPP_MARK_KEY" val="784959d9-8971-4fa2-be5e-3b20aa5611bb"/>
</p:tagLst>
</file>

<file path=ppt/tags/tag2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  <p:tag name="KSO_WM_UNIT_PLACING_PICTURE_USER_VIEWPORT" val="{&quot;height&quot;:3611,&quot;width&quot;:3523}"/>
</p:tagLst>
</file>

<file path=ppt/tags/tag22.xml><?xml version="1.0" encoding="utf-8"?>
<p:tagLst xmlns:p="http://schemas.openxmlformats.org/presentationml/2006/main">
  <p:tag name="KSO_WM_BEAUTIFY_FLAG" val=""/>
  <p:tag name="KSO_WM_UNIT_PLACING_PICTURE_USER_VIEWPORT" val="{&quot;height&quot;:2341,&quot;width&quot;:10415}"/>
</p:tagLst>
</file>

<file path=ppt/tags/tag23.xml><?xml version="1.0" encoding="utf-8"?>
<p:tagLst xmlns:p="http://schemas.openxmlformats.org/presentationml/2006/main">
  <p:tag name="KSO_WM_BEAUTIFY_FLAG" val=""/>
  <p:tag name="KSO_WM_UNIT_PLACING_PICTURE_USER_VIEWPORT" val="{&quot;height&quot;:4520,&quot;width&quot;:7507}"/>
</p:tagLst>
</file>

<file path=ppt/tags/tag24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5.xml><?xml version="1.0" encoding="utf-8"?>
<p:tagLst xmlns:p="http://schemas.openxmlformats.org/presentationml/2006/main">
  <p:tag name="KSO_WM_UNIT_TABLE_BEAUTIFY" val="smartTable{033b1fd4-5b05-4e62-9d2b-cd665280a2f7}"/>
  <p:tag name="KSO_WM_BEAUTIFY_FLAG" val=""/>
  <p:tag name="TABLE_ENDDRAG_ORIGIN_RECT" val="279*120"/>
  <p:tag name="TABLE_ENDDRAG_RECT" val="66*230*279*120"/>
</p:tagLst>
</file>

<file path=ppt/tags/tag26.xml><?xml version="1.0" encoding="utf-8"?>
<p:tagLst xmlns:p="http://schemas.openxmlformats.org/presentationml/2006/main">
  <p:tag name="KSO_WM_UNIT_TABLE_BEAUTIFY" val="smartTable{f8be48bc-af2a-452a-bb90-3ec0590011de}"/>
  <p:tag name="TABLE_ENDDRAG_ORIGIN_RECT" val="439*117"/>
  <p:tag name="TABLE_ENDDRAG_RECT" val="376*210*439*117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  <p:tag name="KSO_WM_UNIT_PLACING_PICTURE_USER_VIEWPORT" val="{&quot;height&quot;:3855,&quot;width&quot;:8760}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  <p:tag name="KSO_WM_UNIT_PLACING_PICTURE_USER_VIEWPORT" val="{&quot;height&quot;:3611,&quot;width&quot;:3523}"/>
</p:tagLst>
</file>

<file path=ppt/tags/tag66.xml><?xml version="1.0" encoding="utf-8"?>
<p:tagLst xmlns:p="http://schemas.openxmlformats.org/presentationml/2006/main">
  <p:tag name="KSO_WM_BEAUTIFY_FLAG" val=""/>
  <p:tag name="KSO_WM_UNIT_PLACING_PICTURE_USER_VIEWPORT" val="{&quot;height&quot;:2341,&quot;width&quot;:10415}"/>
</p:tagLst>
</file>

<file path=ppt/tags/tag67.xml><?xml version="1.0" encoding="utf-8"?>
<p:tagLst xmlns:p="http://schemas.openxmlformats.org/presentationml/2006/main">
  <p:tag name="KSO_WM_BEAUTIFY_FLAG" val=""/>
  <p:tag name="KSO_WM_UNIT_PLACING_PICTURE_USER_VIEWPORT" val="{&quot;height&quot;:4520,&quot;width&quot;:7507}"/>
</p:tagLst>
</file>

<file path=ppt/tags/tag68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69.xml><?xml version="1.0" encoding="utf-8"?>
<p:tagLst xmlns:p="http://schemas.openxmlformats.org/presentationml/2006/main">
  <p:tag name="KSO_WM_UNIT_TABLE_BEAUTIFY" val="smartTable{033b1fd4-5b05-4e62-9d2b-cd665280a2f7}"/>
  <p:tag name="KSO_WM_BEAUTIFY_FLAG" val=""/>
  <p:tag name="TABLE_ENDDRAG_ORIGIN_RECT" val="279*120"/>
  <p:tag name="TABLE_ENDDRAG_RECT" val="66*230*279*120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TABLE_BEAUTIFY" val="smartTable{f8be48bc-af2a-452a-bb90-3ec0590011de}"/>
  <p:tag name="TABLE_ENDDRAG_ORIGIN_RECT" val="439*117"/>
  <p:tag name="TABLE_ENDDRAG_RECT" val="376*210*439*117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  <p:tag name="KSO_WM_UNIT_PLACING_PICTURE_USER_VIEWPORT" val="{&quot;height&quot;:3855,&quot;width&quot;:8760}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31344</Words>
  <Application>WPS 演示</Application>
  <PresentationFormat>宽屏</PresentationFormat>
  <Paragraphs>2615</Paragraphs>
  <Slides>174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21</vt:i4>
      </vt:variant>
      <vt:variant>
        <vt:lpstr>幻灯片标题</vt:lpstr>
      </vt:variant>
      <vt:variant>
        <vt:i4>174</vt:i4>
      </vt:variant>
    </vt:vector>
  </HeadingPairs>
  <TitlesOfParts>
    <vt:vector size="227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阿里巴巴普惠体</vt:lpstr>
      <vt:lpstr>Segoe UI</vt:lpstr>
      <vt:lpstr>微软雅黑</vt:lpstr>
      <vt:lpstr>Verdana</vt:lpstr>
      <vt:lpstr>Alibaba PuHuiTi M</vt:lpstr>
      <vt:lpstr>Segoe UI Light</vt:lpstr>
      <vt:lpstr>微软雅黑 Light</vt:lpstr>
      <vt:lpstr>华文楷体</vt:lpstr>
      <vt:lpstr>字语坊腹黑体</vt:lpstr>
      <vt:lpstr>Alibaba PuHuiTi Regular</vt:lpstr>
      <vt:lpstr>柠檬小丸子</vt:lpstr>
      <vt:lpstr>纤黑体</vt:lpstr>
      <vt:lpstr>方正手绘简体_准</vt:lpstr>
      <vt:lpstr>Arial Unicode MS</vt:lpstr>
      <vt:lpstr>等线</vt:lpstr>
      <vt:lpstr>方正兰亭黑_GBK</vt:lpstr>
      <vt:lpstr>Bebas</vt:lpstr>
      <vt:lpstr>Bebas</vt:lpstr>
      <vt:lpstr>Source Code Pro</vt:lpstr>
      <vt:lpstr>Consolas</vt:lpstr>
      <vt:lpstr>华文宋体</vt:lpstr>
      <vt:lpstr>Arial Unicode MS</vt:lpstr>
      <vt:lpstr>JetBrains Mono</vt:lpstr>
      <vt:lpstr>幼圆</vt:lpstr>
      <vt:lpstr>Euphorigenic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8_学习目标</vt:lpstr>
      <vt:lpstr>9_学习目标</vt:lpstr>
      <vt:lpstr>10_学习目标</vt:lpstr>
      <vt:lpstr>11_学习目标</vt:lpstr>
      <vt:lpstr>12_学习目标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2510</cp:revision>
  <dcterms:created xsi:type="dcterms:W3CDTF">2023-01-22T12:40:00Z</dcterms:created>
  <dcterms:modified xsi:type="dcterms:W3CDTF">2023-03-01T16:05:48Z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2052-11.1.0.13703</vt:lpwstr>
  </property>
  <property fmtid="{D5CDD505-2E9C-101B-9397-08002B2CF9AE}" pid="4" name="commondata">
    <vt:lpwstr>eyJoZGlkIjoiMDAzZmIwZjU2YjM3ZmIyZjYxNWQ1NTViMjdhYzBlM2EifQ==</vt:lpwstr>
  </property>
</Properties>
</file>